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drawing43.xml" ContentType="application/vnd.ms-office.drawingml.diagramDrawing+xml"/>
  <Override PartName="/ppt/diagrams/colors49.xml" ContentType="application/vnd.openxmlformats-officedocument.drawingml.diagramColors+xml"/>
  <Override PartName="/ppt/diagrams/quickStyle53.xml" ContentType="application/vnd.openxmlformats-officedocument.drawingml.diagramStyle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5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diagrams/colors52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Default Extension="png" ContentType="image/png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diagrams/data21.xml" ContentType="application/vnd.openxmlformats-officedocument.drawingml.diagramData+xml"/>
  <Override PartName="/ppt/diagrams/quickStyle47.xml" ContentType="application/vnd.openxmlformats-officedocument.drawingml.diagramStyle+xml"/>
  <Override PartName="/ppt/diagrams/drawing48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diagrams/layout47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quickStyle50.xml" ContentType="application/vnd.openxmlformats-officedocument.drawingml.diagramStyle+xml"/>
  <Override PartName="/ppt/diagrams/drawing51.xml" ContentType="application/vnd.ms-office.drawingml.diagramDrawing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diagrams/colors46.xml" ContentType="application/vnd.openxmlformats-officedocument.drawingml.diagramColors+xml"/>
  <Override PartName="/ppt/diagrams/data48.xml" ContentType="application/vnd.openxmlformats-officedocument.drawingml.diagramData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ppt/diagrams/layout50.xml" ContentType="application/vnd.openxmlformats-officedocument.drawingml.diagramLayout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data51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quickStyle19.xml" ContentType="application/vnd.openxmlformats-officedocument.drawingml.diagramStyle+xml"/>
  <Override PartName="/ppt/diagrams/data40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quickStyle44.xml" ContentType="application/vnd.openxmlformats-officedocument.drawingml.diagramStyle+xml"/>
  <Override PartName="/ppt/diagrams/drawing45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41.xml" ContentType="application/vnd.ms-office.drawingml.diagramDrawing+xml"/>
  <Override PartName="/ppt/diagrams/layout44.xml" ContentType="application/vnd.openxmlformats-officedocument.drawingml.diagramLayout+xml"/>
  <Override PartName="/ppt/diagrams/colors47.xml" ContentType="application/vnd.openxmlformats-officedocument.drawingml.diagramColors+xml"/>
  <Override PartName="/ppt/diagrams/quickStyle51.xml" ContentType="application/vnd.openxmlformats-officedocument.drawingml.diagramStyle+xml"/>
  <Override PartName="/ppt/diagrams/drawing52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diagrams/data49.xml" ContentType="application/vnd.openxmlformats-officedocument.drawingml.diagramData+xml"/>
  <Override PartName="/ppt/diagrams/layout51.xml" ContentType="application/vnd.openxmlformats-officedocument.drawingml.diagram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diagrams/data45.xml" ContentType="application/vnd.openxmlformats-officedocument.drawingml.diagramData+xml"/>
  <Override PartName="/ppt/diagrams/colors50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49.xml" ContentType="application/vnd.openxmlformats-officedocument.drawingml.diagramStyle+xml"/>
  <Override PartName="/ppt/diagrams/data52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diagrams/data41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diagrams/quickStyle45.xml" ContentType="application/vnd.openxmlformats-officedocument.drawingml.diagramStyle+xml"/>
  <Override PartName="/ppt/diagrams/drawing46.xml" ContentType="application/vnd.ms-office.drawingml.diagramDrawing+xml"/>
  <Override PartName="/ppt/diagrams/layout49.xml" ContentType="application/vnd.openxmlformats-officedocument.drawingml.diagramLayout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quickStyle52.xml" ContentType="application/vnd.openxmlformats-officedocument.drawingml.diagramStyle+xml"/>
  <Override PartName="/ppt/diagrams/drawing53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drawing42.xml" ContentType="application/vnd.ms-office.drawingml.diagramDrawing+xml"/>
  <Override PartName="/ppt/diagrams/layout45.xml" ContentType="application/vnd.openxmlformats-officedocument.drawingml.diagramLayout+xml"/>
  <Override PartName="/ppt/diagrams/colors48.xml" ContentType="application/vnd.openxmlformats-officedocument.drawingml.diagramColors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diagrams/layout52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colors44.xml" ContentType="application/vnd.openxmlformats-officedocument.drawingml.diagramColors+xml"/>
  <Override PartName="/ppt/diagrams/data46.xml" ContentType="application/vnd.openxmlformats-officedocument.drawingml.diagramData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51.xml" ContentType="application/vnd.openxmlformats-officedocument.drawingml.diagramColors+xml"/>
  <Override PartName="/ppt/diagrams/data53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diagrams/quickStyle46.xml" ContentType="application/vnd.openxmlformats-officedocument.drawingml.diagramStyle+xml"/>
  <Override PartName="/ppt/diagrams/drawing47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layout46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colors45.xml" ContentType="application/vnd.openxmlformats-officedocument.drawingml.diagramColors+xml"/>
  <Override PartName="/ppt/diagrams/drawing50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data47.xml" ContentType="application/vnd.openxmlformats-officedocument.drawingml.diagramData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quickStyle29.xml" ContentType="application/vnd.openxmlformats-officedocument.drawingml.diagramStyle+xml"/>
  <Override PartName="/ppt/diagrams/data5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layout18.xml" ContentType="application/vnd.openxmlformats-officedocument.drawingml.diagramLayout+xml"/>
  <Override PartName="/ppt/diagrams/quickStyle43.xml" ContentType="application/vnd.openxmlformats-officedocument.drawingml.diagramStyle+xml"/>
  <Override PartName="/ppt/diagrams/drawing44.xml" ContentType="application/vnd.ms-office.drawingml.diagramDrawing+xml"/>
  <Override PartName="/ppt/diagrams/layout2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layout43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5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diagrams/data44.xml" ContentType="application/vnd.openxmlformats-officedocument.drawingml.diagramData+xml"/>
  <Override PartName="/ppt/slideMasters/slideMaster1.xml" ContentType="application/vnd.openxmlformats-officedocument.presentationml.slideMaster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diagrams/data11.xml" ContentType="application/vnd.openxmlformats-officedocument.drawingml.diagramData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rawing38.xml" ContentType="application/vnd.ms-office.drawingml.diagramDrawing+xml"/>
  <Override PartName="/ppt/diagrams/quickStyle48.xml" ContentType="application/vnd.openxmlformats-officedocument.drawingml.diagramStyle+xml"/>
  <Override PartName="/ppt/diagrams/drawing49.xml" ContentType="application/vnd.ms-office.drawingml.diagramDrawing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diagrams/layout48.xml" ContentType="application/vnd.openxmlformats-officedocument.drawingml.diagram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7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6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FEAA4B83-CCF9-4DBA-A1E3-60FA84B57F1E}" type="presOf" srcId="{7FFCAE8D-C173-44E0-99F7-94D90B2B89B1}" destId="{E2383BF3-3583-4EFC-B831-1DC37A5586C1}" srcOrd="0" destOrd="0" presId="urn:microsoft.com/office/officeart/2005/8/layout/default#1"/>
    <dgm:cxn modelId="{8A5861BB-2581-425C-A118-995108F55A2D}" type="presOf" srcId="{14C21338-CDA5-43BD-97EF-C75AE79AC29A}" destId="{68DA3996-4B4F-4164-853A-1E288A99BA33}" srcOrd="0" destOrd="0" presId="urn:microsoft.com/office/officeart/2005/8/layout/default#1"/>
    <dgm:cxn modelId="{E43BF9E6-F2C7-4D42-994D-9DBF895D9B55}" type="presOf" srcId="{8A1CE274-6F25-41E3-B0BB-55389CA6C260}" destId="{462F89C0-3853-4574-A89E-D6785462C4BE}" srcOrd="0" destOrd="0" presId="urn:microsoft.com/office/officeart/2005/8/layout/default#1"/>
    <dgm:cxn modelId="{A99D3D22-9459-4D3E-B7CB-1C093FC646AF}" type="presOf" srcId="{7B1BA666-0DEB-4FCA-ACAF-497F4A185BCD}" destId="{A067C4C5-881B-45EE-B733-EBB0DDEF652F}" srcOrd="0" destOrd="0" presId="urn:microsoft.com/office/officeart/2005/8/layout/default#1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55CB263-3F45-45BF-BBCF-87B2622F22DB}" type="presOf" srcId="{35A54E0A-EB96-4CD1-A0BE-0C7D755EA6FA}" destId="{37AD7438-3AB8-4DFE-8DF5-800AF32C57DE}" srcOrd="0" destOrd="0" presId="urn:microsoft.com/office/officeart/2005/8/layout/default#1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1"/>
    <dgm:cxn modelId="{25952DEB-B77F-453A-A1CB-6E208E050FAF}" type="presParOf" srcId="{E2383BF3-3583-4EFC-B831-1DC37A5586C1}" destId="{7958DFD9-28AF-496A-B41D-A1D8423619B9}" srcOrd="1" destOrd="0" presId="urn:microsoft.com/office/officeart/2005/8/layout/default#1"/>
    <dgm:cxn modelId="{C67386EF-E744-4115-A32B-53E092EABB66}" type="presParOf" srcId="{E2383BF3-3583-4EFC-B831-1DC37A5586C1}" destId="{37AD7438-3AB8-4DFE-8DF5-800AF32C57DE}" srcOrd="2" destOrd="0" presId="urn:microsoft.com/office/officeart/2005/8/layout/default#1"/>
    <dgm:cxn modelId="{2F2449B5-7C73-4D76-A408-D066FEF13FD6}" type="presParOf" srcId="{E2383BF3-3583-4EFC-B831-1DC37A5586C1}" destId="{EB963E54-7161-44D6-9A8E-866A669C8EF7}" srcOrd="3" destOrd="0" presId="urn:microsoft.com/office/officeart/2005/8/layout/default#1"/>
    <dgm:cxn modelId="{75CE325C-FFCF-4438-BE29-4DAC0BA31FDE}" type="presParOf" srcId="{E2383BF3-3583-4EFC-B831-1DC37A5586C1}" destId="{462F89C0-3853-4574-A89E-D6785462C4BE}" srcOrd="4" destOrd="0" presId="urn:microsoft.com/office/officeart/2005/8/layout/default#1"/>
    <dgm:cxn modelId="{2DA04BA5-EBEA-4817-BBA4-C45FB4618564}" type="presParOf" srcId="{E2383BF3-3583-4EFC-B831-1DC37A5586C1}" destId="{270C5CEA-A2B0-4C53-AAE4-FA1284F86F33}" srcOrd="5" destOrd="0" presId="urn:microsoft.com/office/officeart/2005/8/layout/default#1"/>
    <dgm:cxn modelId="{B2B72923-4691-4AFF-A05D-9E9D01B351A3}" type="presParOf" srcId="{E2383BF3-3583-4EFC-B831-1DC37A5586C1}" destId="{A067C4C5-881B-45EE-B733-EBB0DDEF652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3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3"/>
    <dgm:cxn modelId="{3B6EB7D1-196F-40CB-8015-F357785C1D1A}" type="presParOf" srcId="{AF5EAD8D-E424-479C-AEA9-B8666468CE13}" destId="{093DDE16-4419-44A5-83C4-750E50E85031}" srcOrd="0" destOrd="0" presId="urn:microsoft.com/office/officeart/2005/8/layout/default#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4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4"/>
    <dgm:cxn modelId="{3B6EB7D1-196F-40CB-8015-F357785C1D1A}" type="presParOf" srcId="{AF5EAD8D-E424-479C-AEA9-B8666468CE13}" destId="{093DDE16-4419-44A5-83C4-750E50E85031}" srcOrd="0" destOrd="0" presId="urn:microsoft.com/office/officeart/2005/8/layout/default#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5"/>
    <dgm:cxn modelId="{8A5861BB-2581-425C-A118-995108F55A2D}" type="presOf" srcId="{14C21338-CDA5-43BD-97EF-C75AE79AC29A}" destId="{68DA3996-4B4F-4164-853A-1E288A99BA33}" srcOrd="0" destOrd="0" presId="urn:microsoft.com/office/officeart/2005/8/layout/default#5"/>
    <dgm:cxn modelId="{EA6DE54D-C7BC-41E1-B672-43CC77A46577}" type="presOf" srcId="{47FB27EA-2603-4886-8175-A6912A22DC25}" destId="{21339F49-F115-415D-A7A1-DF01AF2E80DC}" srcOrd="0" destOrd="0" presId="urn:microsoft.com/office/officeart/2005/8/layout/default#5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5"/>
    <dgm:cxn modelId="{25952DEB-B77F-453A-A1CB-6E208E050FAF}" type="presParOf" srcId="{E2383BF3-3583-4EFC-B831-1DC37A5586C1}" destId="{7958DFD9-28AF-496A-B41D-A1D8423619B9}" srcOrd="1" destOrd="0" presId="urn:microsoft.com/office/officeart/2005/8/layout/default#5"/>
    <dgm:cxn modelId="{6A2B33FE-D961-418B-89AF-7E2BCEDCCD04}" type="presParOf" srcId="{E2383BF3-3583-4EFC-B831-1DC37A5586C1}" destId="{21339F49-F115-415D-A7A1-DF01AF2E80DC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6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6"/>
    <dgm:cxn modelId="{3B6EB7D1-196F-40CB-8015-F357785C1D1A}" type="presParOf" srcId="{AF5EAD8D-E424-479C-AEA9-B8666468CE13}" destId="{093DDE16-4419-44A5-83C4-750E50E85031}" srcOrd="0" destOrd="0" presId="urn:microsoft.com/office/officeart/2005/8/layout/default#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7"/>
    <dgm:cxn modelId="{8A5861BB-2581-425C-A118-995108F55A2D}" type="presOf" srcId="{14C21338-CDA5-43BD-97EF-C75AE79AC29A}" destId="{68DA3996-4B4F-4164-853A-1E288A99BA33}" srcOrd="0" destOrd="0" presId="urn:microsoft.com/office/officeart/2005/8/layout/default#7"/>
    <dgm:cxn modelId="{EA6DE54D-C7BC-41E1-B672-43CC77A46577}" type="presOf" srcId="{47FB27EA-2603-4886-8175-A6912A22DC25}" destId="{21339F49-F115-415D-A7A1-DF01AF2E80DC}" srcOrd="0" destOrd="0" presId="urn:microsoft.com/office/officeart/2005/8/layout/default#7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7"/>
    <dgm:cxn modelId="{25952DEB-B77F-453A-A1CB-6E208E050FAF}" type="presParOf" srcId="{E2383BF3-3583-4EFC-B831-1DC37A5586C1}" destId="{7958DFD9-28AF-496A-B41D-A1D8423619B9}" srcOrd="1" destOrd="0" presId="urn:microsoft.com/office/officeart/2005/8/layout/default#7"/>
    <dgm:cxn modelId="{6A2B33FE-D961-418B-89AF-7E2BCEDCCD04}" type="presParOf" srcId="{E2383BF3-3583-4EFC-B831-1DC37A5586C1}" destId="{21339F49-F115-415D-A7A1-DF01AF2E80DC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#8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#8"/>
    <dgm:cxn modelId="{3B6EB7D1-196F-40CB-8015-F357785C1D1A}" type="presParOf" srcId="{AF5EAD8D-E424-479C-AEA9-B8666468CE13}" destId="{093DDE16-4419-44A5-83C4-750E50E85031}" srcOrd="0" destOrd="0" presId="urn:microsoft.com/office/officeart/2005/8/layout/default#8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#2"/>
    <dgm:cxn modelId="{8A5861BB-2581-425C-A118-995108F55A2D}" type="presOf" srcId="{14C21338-CDA5-43BD-97EF-C75AE79AC29A}" destId="{68DA3996-4B4F-4164-853A-1E288A99BA33}" srcOrd="0" destOrd="0" presId="urn:microsoft.com/office/officeart/2005/8/layout/default#2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A6DE54D-C7BC-41E1-B672-43CC77A46577}" type="presOf" srcId="{47FB27EA-2603-4886-8175-A6912A22DC25}" destId="{21339F49-F115-415D-A7A1-DF01AF2E80DC}" srcOrd="0" destOrd="0" presId="urn:microsoft.com/office/officeart/2005/8/layout/default#2"/>
    <dgm:cxn modelId="{D55CB263-3F45-45BF-BBCF-87B2622F22DB}" type="presOf" srcId="{35A54E0A-EB96-4CD1-A0BE-0C7D755EA6FA}" destId="{37AD7438-3AB8-4DFE-8DF5-800AF32C57DE}" srcOrd="0" destOrd="0" presId="urn:microsoft.com/office/officeart/2005/8/layout/default#2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#2"/>
    <dgm:cxn modelId="{25952DEB-B77F-453A-A1CB-6E208E050FAF}" type="presParOf" srcId="{E2383BF3-3583-4EFC-B831-1DC37A5586C1}" destId="{7958DFD9-28AF-496A-B41D-A1D8423619B9}" srcOrd="1" destOrd="0" presId="urn:microsoft.com/office/officeart/2005/8/layout/default#2"/>
    <dgm:cxn modelId="{C67386EF-E744-4115-A32B-53E092EABB66}" type="presParOf" srcId="{E2383BF3-3583-4EFC-B831-1DC37A5586C1}" destId="{37AD7438-3AB8-4DFE-8DF5-800AF32C57DE}" srcOrd="2" destOrd="0" presId="urn:microsoft.com/office/officeart/2005/8/layout/default#2"/>
    <dgm:cxn modelId="{2F2449B5-7C73-4D76-A408-D066FEF13FD6}" type="presParOf" srcId="{E2383BF3-3583-4EFC-B831-1DC37A5586C1}" destId="{EB963E54-7161-44D6-9A8E-866A669C8EF7}" srcOrd="3" destOrd="0" presId="urn:microsoft.com/office/officeart/2005/8/layout/default#2"/>
    <dgm:cxn modelId="{6A2B33FE-D961-418B-89AF-7E2BCEDCCD04}" type="presParOf" srcId="{E2383BF3-3583-4EFC-B831-1DC37A5586C1}" destId="{21339F49-F115-415D-A7A1-DF01AF2E80DC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170DF4-AA5E-4033-8687-28087D0660F7}">
      <dsp:nvSpPr>
        <dsp:cNvPr id="0" name=""/>
        <dsp:cNvSpPr/>
      </dsp:nvSpPr>
      <dsp:spPr>
        <a:xfrm>
          <a:off x="0" y="1643"/>
          <a:ext cx="120205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8D-395D-4950-AEA3-9ADC42F9B9FC}">
      <dsp:nvSpPr>
        <dsp:cNvPr id="0" name=""/>
        <dsp:cNvSpPr/>
      </dsp:nvSpPr>
      <dsp:spPr>
        <a:xfrm>
          <a:off x="0" y="1643"/>
          <a:ext cx="3374607" cy="336354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1-23 задания с кратким ответом (24 задания в 2021г.)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уровень сложности: базовый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имеет интегрированный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включают элементы содержания не менее чем из 3 разделов курса физики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kern="1200" dirty="0" smtClean="0">
              <a:solidFill>
                <a:srgbClr val="C00000"/>
              </a:solidFill>
            </a:rPr>
            <a:t>6</a:t>
          </a:r>
          <a:r>
            <a:rPr lang="ru-RU" sz="1400" kern="1200" dirty="0" smtClean="0">
              <a:solidFill>
                <a:srgbClr val="C00000"/>
              </a:solidFill>
            </a:rPr>
            <a:t>,</a:t>
          </a:r>
          <a:r>
            <a:rPr lang="ru-RU" sz="1600" kern="1200" dirty="0" smtClean="0">
              <a:solidFill>
                <a:srgbClr val="C00000"/>
              </a:solidFill>
            </a:rPr>
            <a:t>12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17</a:t>
          </a:r>
          <a:r>
            <a:rPr lang="ru-RU" sz="1400" kern="1200" dirty="0" smtClean="0">
              <a:solidFill>
                <a:srgbClr val="C00000"/>
              </a:solidFill>
            </a:rPr>
            <a:t>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Выбор изменен на множественный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kern="1200" dirty="0"/>
        </a:p>
      </dsp:txBody>
      <dsp:txXfrm>
        <a:off x="0" y="1643"/>
        <a:ext cx="3374607" cy="3363545"/>
      </dsp:txXfrm>
    </dsp:sp>
    <dsp:sp modelId="{C6ABBD5E-611B-4C6B-98FF-4F852DDAD9F7}">
      <dsp:nvSpPr>
        <dsp:cNvPr id="0" name=""/>
        <dsp:cNvSpPr/>
      </dsp:nvSpPr>
      <dsp:spPr>
        <a:xfrm>
          <a:off x="3486923" y="0"/>
          <a:ext cx="8477774" cy="9728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Увеличено</a:t>
          </a:r>
          <a:r>
            <a:rPr lang="ru-RU" sz="1400" kern="12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kern="1200" dirty="0"/>
        </a:p>
      </dsp:txBody>
      <dsp:txXfrm>
        <a:off x="3486923" y="0"/>
        <a:ext cx="8477774" cy="972863"/>
      </dsp:txXfrm>
    </dsp:sp>
    <dsp:sp modelId="{875320FB-91D5-48A5-AE04-C29493388911}">
      <dsp:nvSpPr>
        <dsp:cNvPr id="0" name=""/>
        <dsp:cNvSpPr/>
      </dsp:nvSpPr>
      <dsp:spPr>
        <a:xfrm>
          <a:off x="3380779" y="1004407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4676C-8E11-4B48-AA40-D24B19073A4C}">
      <dsp:nvSpPr>
        <dsp:cNvPr id="0" name=""/>
        <dsp:cNvSpPr/>
      </dsp:nvSpPr>
      <dsp:spPr>
        <a:xfrm>
          <a:off x="3498538" y="1004747"/>
          <a:ext cx="8477774" cy="48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Добавлено: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- 1 расчетная задача повышенного уровня сложности с развернутым ответом.</a:t>
          </a:r>
          <a:endParaRPr lang="ru-RU" sz="1400" kern="1200" dirty="0"/>
        </a:p>
      </dsp:txBody>
      <dsp:txXfrm>
        <a:off x="3498538" y="1004747"/>
        <a:ext cx="8477774" cy="488870"/>
      </dsp:txXfrm>
    </dsp:sp>
    <dsp:sp modelId="{9C3063F1-B9F5-4DA6-BE7F-C92F8CADC1EE}">
      <dsp:nvSpPr>
        <dsp:cNvPr id="0" name=""/>
        <dsp:cNvSpPr/>
      </dsp:nvSpPr>
      <dsp:spPr>
        <a:xfrm>
          <a:off x="3380742" y="1552734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7649-92E2-4CCA-A019-1780AB5BF86F}">
      <dsp:nvSpPr>
        <dsp:cNvPr id="0" name=""/>
        <dsp:cNvSpPr/>
      </dsp:nvSpPr>
      <dsp:spPr>
        <a:xfrm>
          <a:off x="3498538" y="1549822"/>
          <a:ext cx="8477774" cy="1583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30</a:t>
          </a:r>
          <a:r>
            <a:rPr lang="ru-RU" sz="1400" kern="1200" dirty="0" smtClean="0">
              <a:solidFill>
                <a:srgbClr val="C00000"/>
              </a:solidFill>
            </a:rPr>
            <a:t> задание </a:t>
          </a:r>
          <a:r>
            <a:rPr lang="ru-RU" sz="1400" kern="12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Задача оценивается в 4 балла по 2-м критериям: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обоснования использования законов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для математического решения задачи.</a:t>
          </a:r>
        </a:p>
      </dsp:txBody>
      <dsp:txXfrm>
        <a:off x="3498538" y="1549822"/>
        <a:ext cx="8477774" cy="1583231"/>
      </dsp:txXfrm>
    </dsp:sp>
    <dsp:sp modelId="{BE6D0706-4DF2-496E-A39B-A9F4DF65117A}">
      <dsp:nvSpPr>
        <dsp:cNvPr id="0" name=""/>
        <dsp:cNvSpPr/>
      </dsp:nvSpPr>
      <dsp:spPr>
        <a:xfrm>
          <a:off x="3365104" y="3366715"/>
          <a:ext cx="86397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56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0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0"/>
          <a:ext cx="4563882" cy="2066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/>
            <a:t>, проверяющее умение классифицировать неорганические вещества, и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(в 2021 г. –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kern="1200" dirty="0"/>
        </a:p>
      </dsp:txBody>
      <dsp:txXfrm>
        <a:off x="0" y="0"/>
        <a:ext cx="4563882" cy="206620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234F25-44EA-4A44-A0FE-D7F5426380F1}">
      <dsp:nvSpPr>
        <dsp:cNvPr id="0" name=""/>
        <dsp:cNvSpPr/>
      </dsp:nvSpPr>
      <dsp:spPr>
        <a:xfrm>
          <a:off x="0" y="511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C979EC-9374-4E61-B627-336C92821B7B}">
      <dsp:nvSpPr>
        <dsp:cNvPr id="0" name=""/>
        <dsp:cNvSpPr/>
      </dsp:nvSpPr>
      <dsp:spPr>
        <a:xfrm>
          <a:off x="0" y="511"/>
          <a:ext cx="4563882" cy="1046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kern="1200" dirty="0" smtClean="0">
              <a:solidFill>
                <a:srgbClr val="C00000"/>
              </a:solidFill>
            </a:rPr>
            <a:t>заданиями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511"/>
        <a:ext cx="4563882" cy="10467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87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kern="1200" dirty="0"/>
        </a:p>
      </dsp:txBody>
      <dsp:txXfrm>
        <a:off x="0" y="0"/>
        <a:ext cx="6981825" cy="8763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004"/>
          <a:ext cx="456388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1004"/>
          <a:ext cx="4563882" cy="2055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Задание </a:t>
          </a:r>
          <a:r>
            <a:rPr lang="ru-RU" sz="1800" b="0" kern="1200" dirty="0" smtClean="0">
              <a:solidFill>
                <a:srgbClr val="C00000"/>
              </a:solidFill>
            </a:rPr>
            <a:t>12 </a:t>
          </a:r>
          <a:r>
            <a:rPr lang="ru-RU" sz="1600" b="0" kern="1200" dirty="0" smtClean="0"/>
            <a:t>(нумерация 2022 г.) объединило </a:t>
          </a:r>
          <a:r>
            <a:rPr lang="ru-RU" sz="1600" b="0" kern="1200" dirty="0" smtClean="0">
              <a:solidFill>
                <a:srgbClr val="C00000"/>
              </a:solidFill>
            </a:rPr>
            <a:t>задания </a:t>
          </a:r>
          <a:r>
            <a:rPr lang="ru-RU" sz="1800" b="0" kern="1200" dirty="0" smtClean="0">
              <a:solidFill>
                <a:srgbClr val="C00000"/>
              </a:solidFill>
            </a:rPr>
            <a:t>13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14</a:t>
          </a:r>
          <a:r>
            <a:rPr lang="ru-RU" sz="1600" b="0" kern="1200" dirty="0" smtClean="0">
              <a:solidFill>
                <a:srgbClr val="C00000"/>
              </a:solidFill>
            </a:rPr>
            <a:t> </a:t>
          </a:r>
          <a:r>
            <a:rPr lang="ru-RU" sz="1600" b="0" kern="120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заданиях </a:t>
          </a:r>
          <a:r>
            <a:rPr lang="ru-RU" sz="1800" b="0" kern="1200" dirty="0" smtClean="0">
              <a:solidFill>
                <a:srgbClr val="C00000"/>
              </a:solidFill>
            </a:rPr>
            <a:t>17</a:t>
          </a:r>
          <a:r>
            <a:rPr lang="ru-RU" sz="1600" b="0" kern="1200" dirty="0" smtClean="0">
              <a:solidFill>
                <a:srgbClr val="C00000"/>
              </a:solidFill>
            </a:rPr>
            <a:t> и </a:t>
          </a:r>
          <a:r>
            <a:rPr lang="ru-RU" sz="1800" b="0" kern="1200" dirty="0" smtClean="0">
              <a:solidFill>
                <a:srgbClr val="C00000"/>
              </a:solidFill>
            </a:rPr>
            <a:t>18</a:t>
          </a:r>
          <a:r>
            <a:rPr lang="ru-RU" sz="1600" b="0" kern="1200" dirty="0" smtClean="0"/>
            <a:t> снято ограничение на количество элементов ответа.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C00000"/>
              </a:solidFill>
            </a:rPr>
            <a:t>В задании </a:t>
          </a:r>
          <a:r>
            <a:rPr lang="ru-RU" sz="1800" b="0" kern="1200" dirty="0" smtClean="0">
              <a:solidFill>
                <a:srgbClr val="C00000"/>
              </a:solidFill>
            </a:rPr>
            <a:t>20</a:t>
          </a:r>
          <a:r>
            <a:rPr lang="ru-RU" sz="1600" b="0" kern="1200" dirty="0" smtClean="0"/>
            <a:t> сокращено количество элементов для установления соответствия.</a:t>
          </a:r>
          <a:endParaRPr lang="ru-RU" sz="1600" b="0" kern="1200" dirty="0"/>
        </a:p>
      </dsp:txBody>
      <dsp:txXfrm>
        <a:off x="0" y="1004"/>
        <a:ext cx="4563882" cy="205584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9818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81825" cy="158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</a:t>
          </a:r>
          <a:r>
            <a:rPr lang="ru-RU" sz="1600" kern="1200" dirty="0" smtClean="0">
              <a:solidFill>
                <a:srgbClr val="C00000"/>
              </a:solidFill>
            </a:rPr>
            <a:t> задании </a:t>
          </a:r>
          <a:r>
            <a:rPr lang="ru-RU" sz="1800" kern="1200" dirty="0" smtClean="0">
              <a:solidFill>
                <a:srgbClr val="C00000"/>
              </a:solidFill>
            </a:rPr>
            <a:t>27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kern="1200" dirty="0"/>
        </a:p>
      </dsp:txBody>
      <dsp:txXfrm>
        <a:off x="0" y="0"/>
        <a:ext cx="6981825" cy="158115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27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83213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832139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kern="1200" dirty="0"/>
        </a:p>
      </dsp:txBody>
      <dsp:txXfrm>
        <a:off x="0" y="0"/>
        <a:ext cx="3832139" cy="282449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55500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555003" cy="28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kern="1200" dirty="0"/>
        </a:p>
      </dsp:txBody>
      <dsp:txXfrm>
        <a:off x="0" y="0"/>
        <a:ext cx="3555003" cy="28244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3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25</a:t>
          </a:r>
          <a:r>
            <a:rPr lang="ru-RU" sz="1800" kern="1200" dirty="0" smtClean="0"/>
            <a:t> будет оцениваться, исходя из максимального балла за его выполнение, равного 1. </a:t>
          </a:r>
          <a:endParaRPr lang="ru-RU" sz="1800" kern="1200" dirty="0"/>
        </a:p>
      </dsp:txBody>
      <dsp:txXfrm>
        <a:off x="0" y="0"/>
        <a:ext cx="4003588" cy="1032794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00358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003588" cy="102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Максимальный первичный балл за выполнение работы уменьшен с </a:t>
          </a:r>
          <a:r>
            <a:rPr lang="ru-RU" sz="2000" kern="1200" dirty="0" smtClean="0">
              <a:solidFill>
                <a:srgbClr val="C00000"/>
              </a:solidFill>
            </a:rPr>
            <a:t>30</a:t>
          </a:r>
          <a:r>
            <a:rPr lang="ru-RU" sz="1800" kern="1200" dirty="0" smtClean="0"/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29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0" y="0"/>
        <a:ext cx="4003588" cy="102698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28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66463" y="260423"/>
        <a:ext cx="1372900" cy="175680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21"/>
          <a:ext cx="1210627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21"/>
          <a:ext cx="12106275" cy="862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kern="1200" dirty="0" smtClean="0"/>
            <a:t>на дополнение схемы (линия 1); вместо него </a:t>
          </a:r>
          <a:r>
            <a:rPr lang="ru-RU" sz="1800" kern="1200" dirty="0" smtClean="0">
              <a:solidFill>
                <a:srgbClr val="C00000"/>
              </a:solidFill>
            </a:rPr>
            <a:t>включено задание</a:t>
          </a:r>
          <a:r>
            <a:rPr lang="ru-RU" sz="1800" kern="12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kern="1200" dirty="0"/>
        </a:p>
      </dsp:txBody>
      <dsp:txXfrm>
        <a:off x="0" y="421"/>
        <a:ext cx="12106275" cy="862586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3E21C-BD85-4643-90AF-05E6268941C3}">
      <dsp:nvSpPr>
        <dsp:cNvPr id="0" name=""/>
        <dsp:cNvSpPr/>
      </dsp:nvSpPr>
      <dsp:spPr>
        <a:xfrm>
          <a:off x="2187056" y="545788"/>
          <a:ext cx="1374419" cy="1104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Объединены в единый модуль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Линии с 5 по 8</a:t>
          </a:r>
          <a:endParaRPr lang="ru-RU" sz="1200" kern="1200" dirty="0"/>
        </a:p>
      </dsp:txBody>
      <dsp:txXfrm>
        <a:off x="2187056" y="545788"/>
        <a:ext cx="1374419" cy="1104716"/>
      </dsp:txXfrm>
    </dsp:sp>
    <dsp:sp modelId="{3E2B4335-3E61-4437-ABB6-65108C70A98F}">
      <dsp:nvSpPr>
        <dsp:cNvPr id="0" name=""/>
        <dsp:cNvSpPr/>
      </dsp:nvSpPr>
      <dsp:spPr>
        <a:xfrm rot="11872447">
          <a:off x="1111162" y="604596"/>
          <a:ext cx="1091205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00C33-989A-4E59-AC7E-6EECEF6EDB8D}">
      <dsp:nvSpPr>
        <dsp:cNvPr id="0" name=""/>
        <dsp:cNvSpPr/>
      </dsp:nvSpPr>
      <dsp:spPr>
        <a:xfrm>
          <a:off x="352704" y="268943"/>
          <a:ext cx="156958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«Клетка как биологическая система»</a:t>
          </a:r>
          <a:endParaRPr lang="ru-RU" sz="1100" kern="1200" dirty="0"/>
        </a:p>
      </dsp:txBody>
      <dsp:txXfrm>
        <a:off x="352704" y="268943"/>
        <a:ext cx="1569585" cy="538215"/>
      </dsp:txXfrm>
    </dsp:sp>
    <dsp:sp modelId="{0FD71D4C-FC3D-4CAA-A3EF-E0F68517E778}">
      <dsp:nvSpPr>
        <dsp:cNvPr id="0" name=""/>
        <dsp:cNvSpPr/>
      </dsp:nvSpPr>
      <dsp:spPr>
        <a:xfrm rot="16200024">
          <a:off x="2701785" y="252308"/>
          <a:ext cx="344972" cy="201830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CD032-38EE-4E3C-B7AD-1B26690022E6}">
      <dsp:nvSpPr>
        <dsp:cNvPr id="0" name=""/>
        <dsp:cNvSpPr/>
      </dsp:nvSpPr>
      <dsp:spPr>
        <a:xfrm>
          <a:off x="2018906" y="-88369"/>
          <a:ext cx="1710732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Задания проверяющие умения по темам</a:t>
          </a:r>
          <a:endParaRPr lang="ru-RU" sz="1100" kern="1200" dirty="0"/>
        </a:p>
      </dsp:txBody>
      <dsp:txXfrm>
        <a:off x="2018906" y="-88369"/>
        <a:ext cx="1710732" cy="538215"/>
      </dsp:txXfrm>
    </dsp:sp>
    <dsp:sp modelId="{29F84331-928E-4B4B-A14A-C44C8AD2E21C}">
      <dsp:nvSpPr>
        <dsp:cNvPr id="0" name=""/>
        <dsp:cNvSpPr/>
      </dsp:nvSpPr>
      <dsp:spPr>
        <a:xfrm rot="20523447">
          <a:off x="3542923" y="617878"/>
          <a:ext cx="1005728" cy="201830"/>
        </a:xfrm>
        <a:prstGeom prst="lef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02DDB-0B01-40DA-8ADE-A60A2C6A47A7}">
      <dsp:nvSpPr>
        <dsp:cNvPr id="0" name=""/>
        <dsp:cNvSpPr/>
      </dsp:nvSpPr>
      <dsp:spPr>
        <a:xfrm>
          <a:off x="3823708" y="294772"/>
          <a:ext cx="1400975" cy="5382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«Организм как биологическая система»</a:t>
          </a:r>
          <a:endParaRPr lang="ru-RU" sz="1100" kern="1200" dirty="0"/>
        </a:p>
      </dsp:txBody>
      <dsp:txXfrm>
        <a:off x="3823708" y="294772"/>
        <a:ext cx="1400975" cy="538215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403"/>
          <a:ext cx="4729164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403"/>
          <a:ext cx="4729164" cy="826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 этом: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всегда проверяют знания и умения по теме «Клетка как биологическая система»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задания – по теме «Организм как биологическая система».</a:t>
          </a:r>
          <a:endParaRPr lang="ru-RU" sz="1200" kern="1200" dirty="0"/>
        </a:p>
      </dsp:txBody>
      <dsp:txXfrm>
        <a:off x="0" y="403"/>
        <a:ext cx="4729164" cy="826382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324"/>
          <a:ext cx="630078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324"/>
          <a:ext cx="6300789" cy="6633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Задачи линии </a:t>
          </a:r>
          <a:r>
            <a:rPr lang="ru-RU" sz="2000" kern="1200" dirty="0" smtClean="0">
              <a:solidFill>
                <a:srgbClr val="C00000"/>
              </a:solidFill>
            </a:rPr>
            <a:t>6 </a:t>
          </a:r>
          <a:r>
            <a:rPr lang="ru-RU" sz="1800" kern="1200" dirty="0" smtClean="0"/>
            <a:t>по генетике в новой редакции расположены на позиции линии 4.</a:t>
          </a:r>
          <a:endParaRPr lang="ru-RU" sz="1800" kern="1200" dirty="0"/>
        </a:p>
      </dsp:txBody>
      <dsp:txXfrm>
        <a:off x="0" y="324"/>
        <a:ext cx="6300789" cy="663332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623411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234113" cy="1892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линии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видоизменены </a:t>
          </a:r>
          <a:r>
            <a:rPr lang="ru-RU" sz="1800" kern="12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Повысился балл за выполнение </a:t>
          </a:r>
          <a:r>
            <a:rPr lang="ru-RU" sz="2000" kern="1200" dirty="0" smtClean="0">
              <a:solidFill>
                <a:srgbClr val="C00000"/>
              </a:solidFill>
            </a:rPr>
            <a:t>22</a:t>
          </a:r>
          <a:r>
            <a:rPr lang="ru-RU" sz="1800" kern="1200" dirty="0" smtClean="0">
              <a:solidFill>
                <a:srgbClr val="C00000"/>
              </a:solidFill>
            </a:rPr>
            <a:t> задания </a:t>
          </a:r>
          <a:r>
            <a:rPr lang="ru-RU" sz="1800" kern="1200" dirty="0" smtClean="0"/>
            <a:t>– 3 балла максимально(2 балла в 2021 г.).</a:t>
          </a:r>
          <a:endParaRPr lang="ru-RU" sz="1800" kern="1200" dirty="0"/>
        </a:p>
      </dsp:txBody>
      <dsp:txXfrm>
        <a:off x="0" y="0"/>
        <a:ext cx="6234113" cy="1892273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25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56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91635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916357" cy="119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Исключены задания 2021 г.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6,7,10,22,23,25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0" y="0"/>
        <a:ext cx="4916357" cy="11975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0" y="170"/>
        <a:ext cx="3317286" cy="421062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805312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805312" cy="4553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преобразованы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18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исключен материал по истории зарубежных стран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2021 г.) преобразовано в 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kern="1200" dirty="0"/>
        </a:p>
      </dsp:txBody>
      <dsp:txXfrm>
        <a:off x="0" y="0"/>
        <a:ext cx="4805312" cy="4553561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12490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124905" cy="4789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18 </a:t>
          </a:r>
          <a:r>
            <a:rPr lang="ru-RU" sz="1800" kern="1200" dirty="0" smtClean="0">
              <a:solidFill>
                <a:srgbClr val="C00000"/>
              </a:solidFill>
            </a:rPr>
            <a:t>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14</a:t>
          </a:r>
          <a:r>
            <a:rPr lang="ru-RU" sz="1800" kern="1200" dirty="0" smtClean="0">
              <a:solidFill>
                <a:srgbClr val="C00000"/>
              </a:solidFill>
            </a:rPr>
            <a:t> и </a:t>
          </a:r>
          <a:r>
            <a:rPr lang="ru-RU" sz="2000" kern="1200" dirty="0" smtClean="0">
              <a:solidFill>
                <a:srgbClr val="C00000"/>
              </a:solidFill>
            </a:rPr>
            <a:t>15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kern="12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24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на аргументацию (нумерация 2021 г.) усовершенствовано: </a:t>
          </a:r>
          <a:r>
            <a:rPr lang="ru-RU" sz="1800" kern="1200" dirty="0" smtClean="0">
              <a:solidFill>
                <a:srgbClr val="C00000"/>
              </a:solidFill>
            </a:rPr>
            <a:t>в задание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/>
            <a:t> (по нумерации 2022 г.) добавлен материал по истории зарубежных стран.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5124905" cy="4789001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2334"/>
          <a:ext cx="527969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2334"/>
          <a:ext cx="5274535" cy="4784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/>
            <a:t>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kern="1200" dirty="0" smtClean="0">
              <a:solidFill>
                <a:srgbClr val="C00000"/>
              </a:solidFill>
            </a:rPr>
            <a:t>17</a:t>
          </a:r>
          <a:r>
            <a:rPr lang="ru-RU" sz="1800" kern="1200" dirty="0" smtClean="0"/>
            <a:t> по нумерации 2022 г.).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2334"/>
        <a:ext cx="5274535" cy="4784331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43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180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849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84981" cy="342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13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kern="12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0"/>
        <a:ext cx="3384981" cy="3427800"/>
      </dsp:txXfrm>
    </dsp:sp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335681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3356816" cy="3399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Задания 19 и 20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0"/>
        <a:ext cx="3356816" cy="3399482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4185873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4185873" cy="89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4185873" cy="890980"/>
      </dsp:txXfrm>
    </dsp:sp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392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3927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23, 24, 25 </a:t>
          </a:r>
          <a:r>
            <a:rPr lang="ru-RU" sz="1600" kern="12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sp:txBody>
      <dsp:txXfrm>
        <a:off x="0" y="0"/>
        <a:ext cx="5763927" cy="4145588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6557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65571" cy="4145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8</a:t>
          </a:r>
          <a:r>
            <a:rPr lang="ru-RU" sz="1800" kern="1200" dirty="0" smtClean="0"/>
            <a:t>,</a:t>
          </a:r>
          <a:r>
            <a:rPr lang="ru-RU" sz="1600" kern="12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31</a:t>
          </a:r>
          <a:r>
            <a:rPr lang="ru-RU" sz="1600" kern="12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kern="1200" dirty="0"/>
        </a:p>
      </dsp:txBody>
      <dsp:txXfrm>
        <a:off x="0" y="0"/>
        <a:ext cx="5765571" cy="4145588"/>
      </dsp:txXfrm>
    </dsp:sp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6914"/>
          <a:ext cx="9262076" cy="106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kern="1200" dirty="0"/>
        </a:p>
      </dsp:txBody>
      <dsp:txXfrm>
        <a:off x="0" y="16914"/>
        <a:ext cx="9262076" cy="1067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0" y="261"/>
        <a:ext cx="2838617" cy="420971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64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57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180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16874"/>
          <a:ext cx="691708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6917081" cy="3636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21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по нумерации 2022 г.).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Устранены дублирующие друг друга по проверяемым умениям задания: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>
              <a:solidFill>
                <a:srgbClr val="C00000"/>
              </a:solidFill>
            </a:rPr>
            <a:t> и </a:t>
          </a:r>
          <a:r>
            <a:rPr lang="ru-RU" sz="1800" kern="1200" dirty="0" smtClean="0">
              <a:solidFill>
                <a:srgbClr val="C00000"/>
              </a:solidFill>
            </a:rPr>
            <a:t>26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исключены</a:t>
          </a:r>
          <a:r>
            <a:rPr lang="ru-RU" sz="1600" kern="1200" dirty="0" smtClean="0"/>
            <a:t>,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(позиция 25.1) и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из КИМ ЕГЭ 2021 г. сохранены в составном задании к тексту.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Включено задание </a:t>
          </a:r>
          <a:r>
            <a:rPr lang="ru-RU" sz="1800" kern="1200" dirty="0" smtClean="0">
              <a:solidFill>
                <a:srgbClr val="C00000"/>
              </a:solidFill>
            </a:rPr>
            <a:t>23</a:t>
          </a:r>
          <a:r>
            <a:rPr lang="ru-RU" sz="1600" kern="12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kern="1200" dirty="0" smtClean="0">
              <a:solidFill>
                <a:srgbClr val="C00000"/>
              </a:solidFill>
            </a:rPr>
            <a:t>24 </a:t>
          </a:r>
          <a:r>
            <a:rPr lang="ru-RU" sz="1600" kern="1200" dirty="0" smtClean="0">
              <a:solidFill>
                <a:srgbClr val="C00000"/>
              </a:solidFill>
            </a:rPr>
            <a:t>и</a:t>
          </a:r>
          <a:r>
            <a:rPr lang="ru-RU" sz="1800" kern="1200" dirty="0" smtClean="0">
              <a:solidFill>
                <a:srgbClr val="C00000"/>
              </a:solidFill>
            </a:rPr>
            <a:t> 25</a:t>
          </a:r>
          <a:r>
            <a:rPr lang="ru-RU" sz="1600" kern="1200" dirty="0" smtClean="0"/>
            <a:t>, соединившее составление плана и элементы мини-сочинения.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Максимальный балл за выполнение </a:t>
          </a:r>
          <a:r>
            <a:rPr lang="ru-RU" sz="1600" kern="1200" dirty="0" smtClean="0">
              <a:solidFill>
                <a:srgbClr val="C00000"/>
              </a:solidFill>
            </a:rPr>
            <a:t>задания </a:t>
          </a:r>
          <a:r>
            <a:rPr lang="ru-RU" sz="1800" kern="1200" dirty="0" smtClean="0">
              <a:solidFill>
                <a:srgbClr val="C00000"/>
              </a:solidFill>
            </a:rPr>
            <a:t>22</a:t>
          </a:r>
          <a:r>
            <a:rPr lang="ru-RU" sz="1600" kern="1200" dirty="0" smtClean="0"/>
            <a:t> (по нумерации 2022 г.) увеличен с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800" kern="1200" dirty="0" smtClean="0"/>
            <a:t> </a:t>
          </a:r>
          <a:r>
            <a:rPr lang="ru-RU" sz="1600" kern="1200" dirty="0" smtClean="0"/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/>
            <a:t> баллов.</a:t>
          </a:r>
          <a:endParaRPr lang="ru-RU" sz="1400" kern="1200" dirty="0"/>
        </a:p>
      </dsp:txBody>
      <dsp:txXfrm>
        <a:off x="0" y="0"/>
        <a:ext cx="6917081" cy="3636739"/>
      </dsp:txXfrm>
    </dsp:sp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69995" y="0"/>
          <a:ext cx="4297286" cy="969266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Исключены задания 2021 г.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0000"/>
              </a:solidFill>
            </a:rPr>
            <a:t>1, 2, 20 и 29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69995" y="0"/>
        <a:ext cx="4297286" cy="969266"/>
      </dsp:txXfrm>
    </dsp:sp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44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100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44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100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207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39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Задании </a:t>
          </a:r>
          <a:r>
            <a:rPr lang="ru-RU" sz="1800" kern="1200" dirty="0" smtClean="0">
              <a:solidFill>
                <a:srgbClr val="C00000"/>
              </a:solidFill>
            </a:rPr>
            <a:t>40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190</a:t>
          </a:r>
          <a:r>
            <a:rPr lang="ru-RU" sz="1600" kern="1200" dirty="0" smtClean="0">
              <a:solidFill>
                <a:schemeClr val="tx1"/>
              </a:solidFill>
            </a:rPr>
            <a:t> минут (180 минут в 2021 г.)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 </a:t>
          </a:r>
          <a:r>
            <a:rPr lang="ru-RU" sz="1600" kern="1200" dirty="0" smtClean="0">
              <a:solidFill>
                <a:schemeClr val="tx1"/>
              </a:solidFill>
            </a:rPr>
            <a:t>-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5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4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kern="1200" dirty="0" smtClean="0">
              <a:solidFill>
                <a:srgbClr val="C00000"/>
              </a:solidFill>
            </a:rPr>
            <a:t>10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17</a:t>
          </a:r>
          <a:r>
            <a:rPr lang="ru-RU" sz="1600" kern="1200" dirty="0" smtClean="0">
              <a:solidFill>
                <a:schemeClr val="tx1"/>
              </a:solidFill>
            </a:rPr>
            <a:t> минут (15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80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192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32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80</a:t>
          </a:r>
          <a:endParaRPr lang="ru-RU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194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4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26704" y="0"/>
          <a:ext cx="3233055" cy="729225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И раздел 5 «Говорение»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26704" y="0"/>
        <a:ext cx="3233055" cy="729225"/>
      </dsp:txXfrm>
    </dsp:sp>
  </dsp:spTree>
</dsp:drawing>
</file>

<file path=ppt/diagrams/drawing4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0" y="1199"/>
          <a:ext cx="5224377" cy="40415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«Письменная речь»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28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150-190</a:t>
          </a:r>
          <a:r>
            <a:rPr lang="ru-RU" sz="1600" kern="1200" dirty="0" smtClean="0">
              <a:solidFill>
                <a:schemeClr val="tx1"/>
              </a:solidFill>
            </a:rPr>
            <a:t> знаков (130-160 в 2021 г.)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29 </a:t>
          </a:r>
          <a:r>
            <a:rPr lang="ru-RU" sz="1600" kern="12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kern="1200" dirty="0" smtClean="0">
              <a:solidFill>
                <a:srgbClr val="C00000"/>
              </a:solidFill>
            </a:rPr>
            <a:t>160-200</a:t>
          </a:r>
          <a:r>
            <a:rPr lang="ru-RU" sz="1600" kern="1200" dirty="0" smtClean="0">
              <a:solidFill>
                <a:schemeClr val="tx1"/>
              </a:solidFill>
            </a:rPr>
            <a:t> знаков (140-180 в 2021 г.)</a:t>
          </a:r>
        </a:p>
      </dsp:txBody>
      <dsp:txXfrm>
        <a:off x="0" y="1199"/>
        <a:ext cx="5224377" cy="4041508"/>
      </dsp:txXfrm>
    </dsp:sp>
    <dsp:sp modelId="{21339F49-F115-415D-A7A1-DF01AF2E80DC}">
      <dsp:nvSpPr>
        <dsp:cNvPr id="0" name=""/>
        <dsp:cNvSpPr/>
      </dsp:nvSpPr>
      <dsp:spPr>
        <a:xfrm>
          <a:off x="6417881" y="0"/>
          <a:ext cx="5233372" cy="4045708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«Говорение»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Задание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 </a:t>
          </a:r>
          <a:r>
            <a:rPr lang="ru-RU" sz="1800" kern="1200" dirty="0" smtClean="0">
              <a:solidFill>
                <a:srgbClr val="C00000"/>
              </a:solidFill>
            </a:rPr>
            <a:t>14</a:t>
          </a:r>
          <a:r>
            <a:rPr lang="ru-RU" sz="1600" kern="1200" dirty="0" smtClean="0">
              <a:solidFill>
                <a:schemeClr val="tx1"/>
              </a:solidFill>
            </a:rPr>
            <a:t> минут (12 минут в 2021 г.).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417881" y="0"/>
        <a:ext cx="5233372" cy="4045708"/>
      </dsp:txXfrm>
    </dsp:sp>
  </dsp:spTree>
</dsp:drawing>
</file>

<file path=ppt/diagrams/drawing4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1544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1544" y="-187849"/>
        <a:ext cx="1372900" cy="448272"/>
      </dsp:txXfrm>
    </dsp:sp>
    <dsp:sp modelId="{75BECC8F-6D75-4848-BB65-5647FEC10CD6}">
      <dsp:nvSpPr>
        <dsp:cNvPr id="0" name=""/>
        <dsp:cNvSpPr/>
      </dsp:nvSpPr>
      <dsp:spPr>
        <a:xfrm>
          <a:off x="1544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58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1544" y="260423"/>
        <a:ext cx="1372900" cy="1756800"/>
      </dsp:txXfrm>
    </dsp:sp>
    <dsp:sp modelId="{98921F9E-2B7C-4691-969F-FD28E2E4FBE9}">
      <dsp:nvSpPr>
        <dsp:cNvPr id="0" name=""/>
        <dsp:cNvSpPr/>
      </dsp:nvSpPr>
      <dsp:spPr>
        <a:xfrm>
          <a:off x="1566463" y="-187849"/>
          <a:ext cx="1372900" cy="448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1566463" y="-187849"/>
        <a:ext cx="1372900" cy="448272"/>
      </dsp:txXfrm>
    </dsp:sp>
    <dsp:sp modelId="{BCC00546-0E51-4F08-806C-2A3B4D92FF9D}">
      <dsp:nvSpPr>
        <dsp:cNvPr id="0" name=""/>
        <dsp:cNvSpPr/>
      </dsp:nvSpPr>
      <dsp:spPr>
        <a:xfrm>
          <a:off x="1566463" y="260423"/>
          <a:ext cx="13729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12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55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235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66463" y="260423"/>
        <a:ext cx="1372900" cy="175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DDE16-4419-44A5-83C4-750E50E85031}">
      <dsp:nvSpPr>
        <dsp:cNvPr id="0" name=""/>
        <dsp:cNvSpPr/>
      </dsp:nvSpPr>
      <dsp:spPr>
        <a:xfrm>
          <a:off x="0" y="354"/>
          <a:ext cx="5076192" cy="1218114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kern="1200" dirty="0" smtClean="0">
              <a:solidFill>
                <a:schemeClr val="tx1"/>
              </a:solidFill>
            </a:rPr>
          </a:br>
          <a:r>
            <a:rPr lang="ru-RU" sz="1600" kern="12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54"/>
        <a:ext cx="5076192" cy="1218114"/>
      </dsp:txXfrm>
    </dsp:sp>
  </dsp:spTree>
</dsp:drawing>
</file>

<file path=ppt/diagrams/drawing5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5413718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Введены критерии оценивания грамотности</a:t>
          </a:r>
          <a:endParaRPr lang="ru-RU" sz="1800" kern="1200" dirty="0"/>
        </a:p>
      </dsp:txBody>
      <dsp:txXfrm>
        <a:off x="0" y="170"/>
        <a:ext cx="5413718" cy="421062"/>
      </dsp:txXfrm>
    </dsp:sp>
  </dsp:spTree>
</dsp:drawing>
</file>

<file path=ppt/diagrams/drawing5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75309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753099" cy="3819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в заданиях </a:t>
          </a:r>
          <a:r>
            <a:rPr lang="ru-RU" sz="1800" kern="1200" dirty="0" smtClean="0">
              <a:solidFill>
                <a:srgbClr val="C00000"/>
              </a:solidFill>
            </a:rPr>
            <a:t>7–11</a:t>
          </a:r>
          <a:r>
            <a:rPr lang="ru-RU" sz="1600" kern="12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rgbClr val="C00000"/>
              </a:solidFill>
            </a:rPr>
            <a:t>и 11 </a:t>
          </a:r>
          <a:r>
            <a:rPr lang="ru-RU" sz="1600" kern="12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sp:txBody>
      <dsp:txXfrm>
        <a:off x="0" y="0"/>
        <a:ext cx="5753099" cy="3819148"/>
      </dsp:txXfrm>
    </dsp:sp>
  </dsp:spTree>
</dsp:drawing>
</file>

<file path=ppt/diagrams/drawing5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081AC-6004-499F-85C3-1941B8C4D005}">
      <dsp:nvSpPr>
        <dsp:cNvPr id="0" name=""/>
        <dsp:cNvSpPr/>
      </dsp:nvSpPr>
      <dsp:spPr>
        <a:xfrm>
          <a:off x="0" y="0"/>
          <a:ext cx="5668676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294D1-C005-4F21-89BB-F1DEC6151684}">
      <dsp:nvSpPr>
        <dsp:cNvPr id="0" name=""/>
        <dsp:cNvSpPr/>
      </dsp:nvSpPr>
      <dsp:spPr>
        <a:xfrm>
          <a:off x="0" y="0"/>
          <a:ext cx="5668676" cy="383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Количество заданий базового уровня сложности (с кратким ответом) сокращено с </a:t>
          </a:r>
          <a:r>
            <a:rPr lang="ru-RU" sz="1800" kern="1200" dirty="0" smtClean="0">
              <a:solidFill>
                <a:srgbClr val="C00000"/>
              </a:solidFill>
            </a:rPr>
            <a:t>12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7</a:t>
          </a:r>
          <a:r>
            <a:rPr lang="ru-RU" sz="1600" kern="1200" dirty="0" smtClean="0"/>
            <a:t>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Изменены требования к выполнению </a:t>
          </a:r>
          <a:r>
            <a:rPr lang="ru-RU" sz="1600" kern="1200" dirty="0" smtClean="0">
              <a:solidFill>
                <a:srgbClr val="C00000"/>
              </a:solidFill>
            </a:rPr>
            <a:t>заданий </a:t>
          </a:r>
          <a:r>
            <a:rPr lang="ru-RU" sz="1800" kern="1200" dirty="0" smtClean="0">
              <a:solidFill>
                <a:srgbClr val="C00000"/>
              </a:solidFill>
            </a:rPr>
            <a:t>6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(ранее – 9) и </a:t>
          </a:r>
          <a:r>
            <a:rPr lang="ru-RU" sz="1800" kern="1200" dirty="0" smtClean="0">
              <a:solidFill>
                <a:srgbClr val="C00000"/>
              </a:solidFill>
            </a:rPr>
            <a:t>11</a:t>
          </a:r>
          <a:r>
            <a:rPr lang="ru-RU" sz="1600" kern="12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Повышены требования к объёму сочинения (объем сочинения увеличен на </a:t>
          </a:r>
          <a:r>
            <a:rPr lang="ru-RU" sz="1800" kern="1200" dirty="0" smtClean="0">
              <a:solidFill>
                <a:srgbClr val="C00000"/>
              </a:solidFill>
            </a:rPr>
            <a:t>50</a:t>
          </a:r>
          <a:r>
            <a:rPr lang="ru-RU" sz="1600" kern="1200" dirty="0" smtClean="0"/>
            <a:t> слов, рекомендуемый объем в 2022 г. – 250 слов).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 с </a:t>
          </a:r>
          <a:r>
            <a:rPr lang="ru-RU" sz="1800" kern="1200" dirty="0" smtClean="0">
              <a:solidFill>
                <a:srgbClr val="C00000"/>
              </a:solidFill>
            </a:rPr>
            <a:t>2</a:t>
          </a:r>
          <a:r>
            <a:rPr lang="ru-RU" sz="1600" kern="1200" dirty="0" smtClean="0"/>
            <a:t> до </a:t>
          </a:r>
          <a:r>
            <a:rPr lang="ru-RU" sz="1800" kern="1200" dirty="0" smtClean="0">
              <a:solidFill>
                <a:srgbClr val="C00000"/>
              </a:solidFill>
            </a:rPr>
            <a:t>3</a:t>
          </a:r>
          <a:r>
            <a:rPr lang="ru-RU" sz="1600" kern="12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sp:txBody>
      <dsp:txXfrm>
        <a:off x="0" y="0"/>
        <a:ext cx="5668676" cy="383001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5400000">
        <a:off x="6264655" y="-4665103"/>
        <a:ext cx="847228" cy="10180100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924" y="34887"/>
        <a:ext cx="1597295" cy="780117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5400000">
        <a:off x="6263332" y="-3762749"/>
        <a:ext cx="847228" cy="10175753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924" y="933977"/>
        <a:ext cx="1598146" cy="782299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5400000">
        <a:off x="6118616" y="-2742657"/>
        <a:ext cx="1120028" cy="10208731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924" y="1962286"/>
        <a:ext cx="1573340" cy="79884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53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30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54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16:00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химия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история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русский язык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литература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итоговое сочинение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информатика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иностранные языки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B6AE-76B9-48F4-B6DC-92234E2C576F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6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NUL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2" Type="http://schemas.openxmlformats.org/officeDocument/2006/relationships/image" Target="NUL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NULL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29" Type="http://schemas.openxmlformats.org/officeDocument/2006/relationships/diagramLayout" Target="../diagrams/layout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28" Type="http://schemas.openxmlformats.org/officeDocument/2006/relationships/diagramData" Target="../diagrams/data27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31" Type="http://schemas.openxmlformats.org/officeDocument/2006/relationships/diagramColors" Target="../diagrams/colors27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Relationship Id="rId30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openxmlformats.org/officeDocument/2006/relationships/diagramData" Target="../diagrams/data30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Relationship Id="rId14" Type="http://schemas.openxmlformats.org/officeDocument/2006/relationships/diagramLayout" Target="../diagrams/layout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3" Type="http://schemas.openxmlformats.org/officeDocument/2006/relationships/diagramData" Target="../diagrams/data33.xml"/><Relationship Id="rId21" Type="http://schemas.openxmlformats.org/officeDocument/2006/relationships/diagramColors" Target="../diagrams/colors36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" Type="http://schemas.openxmlformats.org/officeDocument/2006/relationships/image" Target="NULL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diagramData" Target="../diagrams/data39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openxmlformats.org/officeDocument/2006/relationships/diagramColors" Target="../diagrams/colors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diagramLayout" Target="../diagrams/layout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13" Type="http://schemas.openxmlformats.org/officeDocument/2006/relationships/diagramData" Target="../diagrams/data42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Relationship Id="rId14" Type="http://schemas.openxmlformats.org/officeDocument/2006/relationships/diagramLayout" Target="../diagrams/layout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13" Type="http://schemas.openxmlformats.org/officeDocument/2006/relationships/diagramData" Target="../diagrams/data45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openxmlformats.org/officeDocument/2006/relationships/diagramColors" Target="../diagrams/colors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Relationship Id="rId14" Type="http://schemas.openxmlformats.org/officeDocument/2006/relationships/diagramLayout" Target="../diagrams/layout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13" Type="http://schemas.openxmlformats.org/officeDocument/2006/relationships/diagramData" Target="../diagrams/data48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openxmlformats.org/officeDocument/2006/relationships/diagramColors" Target="../diagrams/colors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Relationship Id="rId14" Type="http://schemas.openxmlformats.org/officeDocument/2006/relationships/diagramLayout" Target="../diagrams/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diagramData" Target="../diagrams/data52.xml"/><Relationship Id="rId26" Type="http://schemas.openxmlformats.org/officeDocument/2006/relationships/diagramColors" Target="../diagrams/colors53.xml"/><Relationship Id="rId3" Type="http://schemas.openxmlformats.org/officeDocument/2006/relationships/diagramData" Target="../diagrams/data49.xml"/><Relationship Id="rId21" Type="http://schemas.openxmlformats.org/officeDocument/2006/relationships/diagramColors" Target="../diagrams/colors52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5" Type="http://schemas.openxmlformats.org/officeDocument/2006/relationships/diagramQuickStyle" Target="../diagrams/quickStyle53.xml"/><Relationship Id="rId2" Type="http://schemas.openxmlformats.org/officeDocument/2006/relationships/image" Target="NULL"/><Relationship Id="rId16" Type="http://schemas.openxmlformats.org/officeDocument/2006/relationships/diagramColors" Target="../diagrams/colors51.xml"/><Relationship Id="rId20" Type="http://schemas.openxmlformats.org/officeDocument/2006/relationships/diagramQuickStyle" Target="../diagrams/quickStyl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24" Type="http://schemas.openxmlformats.org/officeDocument/2006/relationships/diagramLayout" Target="../diagrams/layout53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23" Type="http://schemas.openxmlformats.org/officeDocument/2006/relationships/diagramData" Target="../diagrams/data53.xml"/><Relationship Id="rId10" Type="http://schemas.openxmlformats.org/officeDocument/2006/relationships/diagramQuickStyle" Target="../diagrams/quickStyle50.xml"/><Relationship Id="rId19" Type="http://schemas.openxmlformats.org/officeDocument/2006/relationships/diagramLayout" Target="../diagrams/layout52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Relationship Id="rId22" Type="http://schemas.microsoft.com/office/2007/relationships/diagramDrawing" Target="../diagrams/drawing52.xml"/><Relationship Id="rId27" Type="http://schemas.microsoft.com/office/2007/relationships/diagramDrawing" Target="../diagrams/drawing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NUL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217" y="346384"/>
            <a:ext cx="895081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РСО-Алания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«Республиканский центр оценки качества образования»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5088787" y="5705475"/>
            <a:ext cx="3887788" cy="11525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ГБУ РЦОКО </a:t>
            </a:r>
          </a:p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Тотоева Н.И.</a:t>
            </a:r>
          </a:p>
        </p:txBody>
      </p:sp>
    </p:spTree>
    <p:extLst>
      <p:ext uri="{BB962C8B-B14F-4D97-AF65-F5344CB8AC3E}">
        <p14:creationId xmlns:p14="http://schemas.microsoft.com/office/powerpoint/2010/main" xmlns="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xmlns="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xmlns="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xmlns="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xmlns="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xmlns="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xmlns="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xmlns="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50887"/>
            <a:ext cx="10528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Серия онлайн-консультаций «На все 100!» в </a:t>
            </a:r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онлайн-режиме</a:t>
            </a:r>
          </a:p>
          <a:p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на странице Рособрнадзора в социальной сети «</a:t>
            </a:r>
            <a:r>
              <a:rPr lang="ru-RU" sz="2400" b="1" dirty="0" err="1">
                <a:solidFill>
                  <a:srgbClr val="2F75B5"/>
                </a:solidFill>
                <a:latin typeface="Times New Roman" panose="02020603050405020304" pitchFamily="18" charset="0"/>
              </a:rPr>
              <a:t>ВКонтакте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» и на </a:t>
            </a:r>
            <a:r>
              <a:rPr lang="ru-RU" sz="2400" b="1" dirty="0" err="1" smtClean="0">
                <a:solidFill>
                  <a:srgbClr val="2F75B5"/>
                </a:solidFill>
                <a:latin typeface="Times New Roman" panose="02020603050405020304" pitchFamily="18" charset="0"/>
              </a:rPr>
              <a:t>YouTube</a:t>
            </a:r>
            <a:endParaRPr lang="ru-RU" sz="2400" b="1" dirty="0" smtClean="0">
              <a:solidFill>
                <a:srgbClr val="2F75B5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(письмо ГБУ РЦОКО  №230 от 01.10.2021)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32438" y="1356721"/>
          <a:ext cx="8000724" cy="46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82">
                  <a:extLst>
                    <a:ext uri="{9D8B030D-6E8A-4147-A177-3AD203B41FA5}">
                      <a16:colId xmlns:a16="http://schemas.microsoft.com/office/drawing/2014/main" xmlns="" val="4249253926"/>
                    </a:ext>
                  </a:extLst>
                </a:gridCol>
                <a:gridCol w="2724800">
                  <a:extLst>
                    <a:ext uri="{9D8B030D-6E8A-4147-A177-3AD203B41FA5}">
                      <a16:colId xmlns:a16="http://schemas.microsoft.com/office/drawing/2014/main" xmlns="" val="3163722300"/>
                    </a:ext>
                  </a:extLst>
                </a:gridCol>
                <a:gridCol w="1766674">
                  <a:extLst>
                    <a:ext uri="{9D8B030D-6E8A-4147-A177-3AD203B41FA5}">
                      <a16:colId xmlns:a16="http://schemas.microsoft.com/office/drawing/2014/main" xmlns="" val="85420975"/>
                    </a:ext>
                  </a:extLst>
                </a:gridCol>
                <a:gridCol w="2453068">
                  <a:extLst>
                    <a:ext uri="{9D8B030D-6E8A-4147-A177-3AD203B41FA5}">
                      <a16:colId xmlns:a16="http://schemas.microsoft.com/office/drawing/2014/main" xmlns="" val="3618999192"/>
                    </a:ext>
                  </a:extLst>
                </a:gridCol>
              </a:tblGrid>
              <a:tr h="35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6724419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октября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2492670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54847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546679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393257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047584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733776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989399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октября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146985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180457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итоговое сочинение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4145707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91362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504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7172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033" y="138045"/>
            <a:ext cx="7436744" cy="47816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32244" y="2528887"/>
            <a:ext cx="6959756" cy="396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7921289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4550" y="671512"/>
            <a:ext cx="79629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34477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2F75B5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Тренировочные мероприятия для участников ГИА-9 и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11 класс – тренировочный экзамен в формате ЕГЭ на базе ППЭ  по русскому языку, математике профильной по технологии ФЦТ с автоматизированной обработкой в РЦОИ.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класс - </a:t>
            </a:r>
            <a:r>
              <a:rPr lang="ru-RU" dirty="0"/>
              <a:t>тренировочный экзамен в формате </a:t>
            </a:r>
            <a:r>
              <a:rPr lang="ru-RU" dirty="0" smtClean="0"/>
              <a:t>ОГЭ </a:t>
            </a:r>
            <a:r>
              <a:rPr lang="ru-RU" dirty="0"/>
              <a:t>на базе ППЭ </a:t>
            </a:r>
            <a:r>
              <a:rPr lang="ru-RU" dirty="0" smtClean="0"/>
              <a:t> / ОО (по решению муниципалитета) с проверкой на муниципальном уровне.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600463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xmlns="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xmlns="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xmlns="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xmlns="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2995</Words>
  <Application>Microsoft Office PowerPoint</Application>
  <PresentationFormat>Произвольный</PresentationFormat>
  <Paragraphs>516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  <vt:lpstr>Слайд 21</vt:lpstr>
      <vt:lpstr>Слайд 22</vt:lpstr>
      <vt:lpstr>Слайд 23</vt:lpstr>
      <vt:lpstr>Тренировочные мероприятия для участников ГИА-9 и ГИА-11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Албегова И Х</cp:lastModifiedBy>
  <cp:revision>94</cp:revision>
  <dcterms:created xsi:type="dcterms:W3CDTF">2021-09-30T07:43:39Z</dcterms:created>
  <dcterms:modified xsi:type="dcterms:W3CDTF">2021-12-04T06:52:17Z</dcterms:modified>
</cp:coreProperties>
</file>