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736" r:id="rId2"/>
  </p:sldMasterIdLst>
  <p:sldIdLst>
    <p:sldId id="256" r:id="rId3"/>
    <p:sldId id="290" r:id="rId4"/>
    <p:sldId id="304" r:id="rId5"/>
    <p:sldId id="300" r:id="rId6"/>
    <p:sldId id="264" r:id="rId7"/>
    <p:sldId id="285" r:id="rId8"/>
    <p:sldId id="287" r:id="rId9"/>
    <p:sldId id="283" r:id="rId10"/>
    <p:sldId id="282" r:id="rId11"/>
    <p:sldId id="281" r:id="rId12"/>
    <p:sldId id="279" r:id="rId13"/>
    <p:sldId id="278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1" r:id="rId23"/>
    <p:sldId id="302" r:id="rId24"/>
    <p:sldId id="303" r:id="rId25"/>
  </p:sldIdLst>
  <p:sldSz cx="18288000" cy="10287000"/>
  <p:notesSz cx="18288000" cy="10287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C59"/>
    <a:srgbClr val="BDBEC0"/>
    <a:srgbClr val="EBEAEF"/>
    <a:srgbClr val="F15B4D"/>
    <a:srgbClr val="FCFCFC"/>
    <a:srgbClr val="FABFB7"/>
    <a:srgbClr val="939E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40" autoAdjust="0"/>
    <p:restoredTop sz="94660"/>
  </p:normalViewPr>
  <p:slideViewPr>
    <p:cSldViewPr>
      <p:cViewPr varScale="1">
        <p:scale>
          <a:sx n="67" d="100"/>
          <a:sy n="67" d="100"/>
        </p:scale>
        <p:origin x="114" y="4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7" d="100"/>
        <a:sy n="3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 /><Relationship Id="rId13" Type="http://schemas.openxmlformats.org/officeDocument/2006/relationships/slide" Target="slides/slide11.xml" /><Relationship Id="rId18" Type="http://schemas.openxmlformats.org/officeDocument/2006/relationships/slide" Target="slides/slide16.xml" /><Relationship Id="rId26" Type="http://schemas.openxmlformats.org/officeDocument/2006/relationships/presProps" Target="presProps.xml" /><Relationship Id="rId3" Type="http://schemas.openxmlformats.org/officeDocument/2006/relationships/slide" Target="slides/slide1.xml" /><Relationship Id="rId21" Type="http://schemas.openxmlformats.org/officeDocument/2006/relationships/slide" Target="slides/slide19.xml" /><Relationship Id="rId7" Type="http://schemas.openxmlformats.org/officeDocument/2006/relationships/slide" Target="slides/slide5.xml" /><Relationship Id="rId12" Type="http://schemas.openxmlformats.org/officeDocument/2006/relationships/slide" Target="slides/slide10.xml" /><Relationship Id="rId17" Type="http://schemas.openxmlformats.org/officeDocument/2006/relationships/slide" Target="slides/slide15.xml" /><Relationship Id="rId25" Type="http://schemas.openxmlformats.org/officeDocument/2006/relationships/slide" Target="slides/slide23.xml" /><Relationship Id="rId2" Type="http://schemas.openxmlformats.org/officeDocument/2006/relationships/slideMaster" Target="slideMasters/slideMaster2.xml" /><Relationship Id="rId16" Type="http://schemas.openxmlformats.org/officeDocument/2006/relationships/slide" Target="slides/slide14.xml" /><Relationship Id="rId20" Type="http://schemas.openxmlformats.org/officeDocument/2006/relationships/slide" Target="slides/slide18.xml" /><Relationship Id="rId29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slide" Target="slides/slide9.xml" /><Relationship Id="rId24" Type="http://schemas.openxmlformats.org/officeDocument/2006/relationships/slide" Target="slides/slide22.xml" /><Relationship Id="rId5" Type="http://schemas.openxmlformats.org/officeDocument/2006/relationships/slide" Target="slides/slide3.xml" /><Relationship Id="rId15" Type="http://schemas.openxmlformats.org/officeDocument/2006/relationships/slide" Target="slides/slide13.xml" /><Relationship Id="rId23" Type="http://schemas.openxmlformats.org/officeDocument/2006/relationships/slide" Target="slides/slide21.xml" /><Relationship Id="rId28" Type="http://schemas.openxmlformats.org/officeDocument/2006/relationships/theme" Target="theme/theme1.xml" /><Relationship Id="rId10" Type="http://schemas.openxmlformats.org/officeDocument/2006/relationships/slide" Target="slides/slide8.xml" /><Relationship Id="rId19" Type="http://schemas.openxmlformats.org/officeDocument/2006/relationships/slide" Target="slides/slide17.xml" /><Relationship Id="rId4" Type="http://schemas.openxmlformats.org/officeDocument/2006/relationships/slide" Target="slides/slide2.xml" /><Relationship Id="rId9" Type="http://schemas.openxmlformats.org/officeDocument/2006/relationships/slide" Target="slides/slide7.xml" /><Relationship Id="rId14" Type="http://schemas.openxmlformats.org/officeDocument/2006/relationships/slide" Target="slides/slide12.xml" /><Relationship Id="rId22" Type="http://schemas.openxmlformats.org/officeDocument/2006/relationships/slide" Target="slides/slide20.xml" /><Relationship Id="rId27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726977" y="3736706"/>
            <a:ext cx="12834044" cy="1952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300" b="0" i="0">
                <a:solidFill>
                  <a:srgbClr val="F7FAFD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645920" y="429905"/>
            <a:ext cx="15087600" cy="217613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2769078"/>
            <a:ext cx="7406640" cy="1104423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3000" b="0" cap="all" baseline="0">
                <a:solidFill>
                  <a:schemeClr val="tx2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0" y="3873501"/>
            <a:ext cx="7406640" cy="50673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326880" y="2769078"/>
            <a:ext cx="7406640" cy="1104423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3000" b="0" cap="all" baseline="0">
                <a:solidFill>
                  <a:schemeClr val="tx2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326880" y="3873501"/>
            <a:ext cx="7406640" cy="50673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0767-16B9-4C90-AF12-900028B47BAF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5BED-D0F9-452D-9931-A31DCB0B5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100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0767-16B9-4C90-AF12-900028B47BAF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5BED-D0F9-452D-9931-A31DCB0B5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402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63" y="9601200"/>
            <a:ext cx="18283238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23" y="9501474"/>
            <a:ext cx="18283238" cy="960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0767-16B9-4C90-AF12-900028B47BAF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5BED-D0F9-452D-9931-A31DCB0B5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810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" y="0"/>
            <a:ext cx="6076187" cy="10287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060107" y="0"/>
            <a:ext cx="96012" cy="10287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91538"/>
            <a:ext cx="4800600" cy="3429000"/>
          </a:xfrm>
        </p:spPr>
        <p:txBody>
          <a:bodyPr anchor="b">
            <a:normAutofit/>
          </a:bodyPr>
          <a:lstStyle>
            <a:lvl1pPr>
              <a:defRPr sz="54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900" y="1097280"/>
            <a:ext cx="9738360" cy="7886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389120"/>
            <a:ext cx="4800600" cy="5068686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250">
                <a:solidFill>
                  <a:srgbClr val="FFFFFF"/>
                </a:solidFill>
              </a:defRPr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8268" y="9689678"/>
            <a:ext cx="3927765" cy="547688"/>
          </a:xfrm>
        </p:spPr>
        <p:txBody>
          <a:bodyPr/>
          <a:lstStyle>
            <a:lvl1pPr algn="l">
              <a:defRPr/>
            </a:lvl1pPr>
          </a:lstStyle>
          <a:p>
            <a:fld id="{0F830767-16B9-4C90-AF12-900028B47BAF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00900" y="9689678"/>
            <a:ext cx="6972300" cy="547688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885BED-D0F9-452D-9931-A31DCB0B5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727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7429500"/>
            <a:ext cx="18283238" cy="2857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3" y="7372614"/>
            <a:ext cx="18283238" cy="960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7612380"/>
            <a:ext cx="15169896" cy="1234440"/>
          </a:xfrm>
        </p:spPr>
        <p:txBody>
          <a:bodyPr lIns="91440" tIns="0" rIns="91440" bIns="0" anchor="b">
            <a:noAutofit/>
          </a:bodyPr>
          <a:lstStyle>
            <a:lvl1pPr>
              <a:defRPr sz="54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" y="0"/>
            <a:ext cx="18287978" cy="7372614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4800">
                <a:solidFill>
                  <a:schemeClr val="bg1"/>
                </a:solidFill>
              </a:defRPr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0" y="8860535"/>
            <a:ext cx="15169896" cy="89154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900"/>
              </a:spcAft>
              <a:buNone/>
              <a:defRPr sz="2250">
                <a:solidFill>
                  <a:srgbClr val="FFFFFF"/>
                </a:solidFill>
              </a:defRPr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0767-16B9-4C90-AF12-900028B47BAF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5BED-D0F9-452D-9931-A31DCB0B5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945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0767-16B9-4C90-AF12-900028B47BAF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5BED-D0F9-452D-9931-A31DCB0B5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987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763" y="9601200"/>
            <a:ext cx="18283238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3" y="9501474"/>
            <a:ext cx="18283238" cy="960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622168"/>
            <a:ext cx="3943350" cy="863613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622167"/>
            <a:ext cx="11601450" cy="8636133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0767-16B9-4C90-AF12-900028B47BAF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5BED-D0F9-452D-9931-A31DCB0B5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832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850" b="0" i="0">
                <a:solidFill>
                  <a:srgbClr val="F7FAF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150" b="0" i="0">
                <a:solidFill>
                  <a:srgbClr val="043C57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850" b="0" i="0">
                <a:solidFill>
                  <a:srgbClr val="F7FAF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850" b="0" i="0">
                <a:solidFill>
                  <a:srgbClr val="F7FAF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763" y="9601200"/>
            <a:ext cx="18283238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3" y="9501474"/>
            <a:ext cx="18283238" cy="960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1138428"/>
            <a:ext cx="15087600" cy="534924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12000" spc="-75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0077" y="6683430"/>
            <a:ext cx="15087600" cy="17145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3600" cap="all" spc="300" baseline="0">
                <a:solidFill>
                  <a:schemeClr val="tx2"/>
                </a:solidFill>
                <a:latin typeface="+mj-lt"/>
              </a:defRPr>
            </a:lvl1pPr>
            <a:lvl2pPr marL="685800" indent="0" algn="ctr">
              <a:buNone/>
              <a:defRPr sz="3600"/>
            </a:lvl2pPr>
            <a:lvl3pPr marL="1371600" indent="0" algn="ctr">
              <a:buNone/>
              <a:defRPr sz="3600"/>
            </a:lvl3pPr>
            <a:lvl4pPr marL="2057400" indent="0" algn="ctr">
              <a:buNone/>
              <a:defRPr sz="3000"/>
            </a:lvl4pPr>
            <a:lvl5pPr marL="2743200" indent="0" algn="ctr">
              <a:buNone/>
              <a:defRPr sz="3000"/>
            </a:lvl5pPr>
            <a:lvl6pPr marL="3429000" indent="0" algn="ctr">
              <a:buNone/>
              <a:defRPr sz="3000"/>
            </a:lvl6pPr>
            <a:lvl7pPr marL="4114800" indent="0" algn="ctr">
              <a:buNone/>
              <a:defRPr sz="3000"/>
            </a:lvl7pPr>
            <a:lvl8pPr marL="4800600" indent="0" algn="ctr">
              <a:buNone/>
              <a:defRPr sz="3000"/>
            </a:lvl8pPr>
            <a:lvl9pPr marL="5486400" indent="0" algn="ctr">
              <a:buNone/>
              <a:defRPr sz="3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0767-16B9-4C90-AF12-900028B47BAF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5BED-D0F9-452D-9931-A31DCB0B5CA4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811487" y="6515100"/>
            <a:ext cx="148132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383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0767-16B9-4C90-AF12-900028B47BAF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5BED-D0F9-452D-9931-A31DCB0B5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998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763" y="9601200"/>
            <a:ext cx="18283238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3" y="9501474"/>
            <a:ext cx="18283238" cy="960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138428"/>
            <a:ext cx="15087600" cy="534924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12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6679692"/>
            <a:ext cx="15087600" cy="17145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3600" cap="all" spc="300" baseline="0">
                <a:solidFill>
                  <a:schemeClr val="tx2"/>
                </a:solidFill>
                <a:latin typeface="+mj-lt"/>
              </a:defRPr>
            </a:lvl1pPr>
            <a:lvl2pPr marL="6858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0767-16B9-4C90-AF12-900028B47BAF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5BED-D0F9-452D-9931-A31DCB0B5CA4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811487" y="6515100"/>
            <a:ext cx="148132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684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645920" y="429905"/>
            <a:ext cx="15087600" cy="217613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19" y="2768601"/>
            <a:ext cx="7406640" cy="6035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326880" y="2768603"/>
            <a:ext cx="7406640" cy="6035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0767-16B9-4C90-AF12-900028B47BAF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5BED-D0F9-452D-9931-A31DCB0B5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885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theme" Target="../theme/theme1.xml" /><Relationship Id="rId5" Type="http://schemas.openxmlformats.org/officeDocument/2006/relationships/slideLayout" Target="../slideLayouts/slideLayout5.xml" /><Relationship Id="rId4" Type="http://schemas.openxmlformats.org/officeDocument/2006/relationships/slideLayout" Target="../slideLayouts/slideLayout4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8.xml" /><Relationship Id="rId7" Type="http://schemas.openxmlformats.org/officeDocument/2006/relationships/slideLayout" Target="../slideLayouts/slideLayout12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7.xml" /><Relationship Id="rId1" Type="http://schemas.openxmlformats.org/officeDocument/2006/relationships/slideLayout" Target="../slideLayouts/slideLayout6.xml" /><Relationship Id="rId6" Type="http://schemas.openxmlformats.org/officeDocument/2006/relationships/slideLayout" Target="../slideLayouts/slideLayout11.xml" /><Relationship Id="rId11" Type="http://schemas.openxmlformats.org/officeDocument/2006/relationships/slideLayout" Target="../slideLayouts/slideLayout16.xml" /><Relationship Id="rId5" Type="http://schemas.openxmlformats.org/officeDocument/2006/relationships/slideLayout" Target="../slideLayouts/slideLayout10.xml" /><Relationship Id="rId10" Type="http://schemas.openxmlformats.org/officeDocument/2006/relationships/slideLayout" Target="../slideLayouts/slideLayout15.xml" /><Relationship Id="rId4" Type="http://schemas.openxmlformats.org/officeDocument/2006/relationships/slideLayout" Target="../slideLayouts/slideLayout9.xml" /><Relationship Id="rId9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043C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5573" y="813354"/>
            <a:ext cx="16256852" cy="1906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850" b="0" i="0">
                <a:solidFill>
                  <a:srgbClr val="F7FAF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758304" y="4375413"/>
            <a:ext cx="7513955" cy="27171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50" b="0" i="0">
                <a:solidFill>
                  <a:srgbClr val="043C57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9601200"/>
            <a:ext cx="18288000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9501474"/>
            <a:ext cx="18288002" cy="989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429905"/>
            <a:ext cx="15087600" cy="2176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2768601"/>
            <a:ext cx="15087600" cy="603504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1" y="9689678"/>
            <a:ext cx="3708407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29278" y="9689678"/>
            <a:ext cx="7234206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850688" y="9689678"/>
            <a:ext cx="1968038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75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790298" y="2606768"/>
            <a:ext cx="149504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474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defTabSz="1371600" rtl="0" eaLnBrk="1" latinLnBrk="0" hangingPunct="1">
        <a:lnSpc>
          <a:spcPct val="85000"/>
        </a:lnSpc>
        <a:spcBef>
          <a:spcPct val="0"/>
        </a:spcBef>
        <a:buNone/>
        <a:defRPr sz="7200" kern="1200" spc="-75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1371600" rtl="0" eaLnBrk="1" latinLnBrk="0" hangingPunct="1">
        <a:lnSpc>
          <a:spcPct val="90000"/>
        </a:lnSpc>
        <a:spcBef>
          <a:spcPts val="1800"/>
        </a:spcBef>
        <a:spcAft>
          <a:spcPts val="3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3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6072" indent="-274320" algn="l" defTabSz="13716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Calibri" pitchFamily="34" charset="0"/>
        <a:buChar char="◦"/>
        <a:defRPr sz="2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0392" indent="-274320" algn="l" defTabSz="13716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Calibri" pitchFamily="34" charset="0"/>
        <a:buChar char="◦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124712" indent="-274320" algn="l" defTabSz="13716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Calibri" pitchFamily="34" charset="0"/>
        <a:buChar char="◦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99032" indent="-274320" algn="l" defTabSz="13716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Calibri" pitchFamily="34" charset="0"/>
        <a:buChar char="◦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50000" indent="-342900" algn="l" defTabSz="13716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Calibri" pitchFamily="34" charset="0"/>
        <a:buChar char="◦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50000" indent="-342900" algn="l" defTabSz="13716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Calibri" pitchFamily="34" charset="0"/>
        <a:buChar char="◦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0000" indent="-342900" algn="l" defTabSz="13716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Calibri" pitchFamily="34" charset="0"/>
        <a:buChar char="◦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50000" indent="-342900" algn="l" defTabSz="13716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Calibri" pitchFamily="34" charset="0"/>
        <a:buChar char="◦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6.png" /><Relationship Id="rId5" Type="http://schemas.openxmlformats.org/officeDocument/2006/relationships/image" Target="../media/image5.png" /><Relationship Id="rId4" Type="http://schemas.openxmlformats.org/officeDocument/2006/relationships/image" Target="../media/image4.png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 /><Relationship Id="rId1" Type="http://schemas.openxmlformats.org/officeDocument/2006/relationships/slideLayout" Target="../slideLayouts/slideLayout7.xml" 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 /><Relationship Id="rId2" Type="http://schemas.openxmlformats.org/officeDocument/2006/relationships/hyperlink" Target="https://www.menobr.ru/article/65358-qqq-17-m11-kak-oplachivaetsya-vneurochnaya-deyatelnost-v-shkole" TargetMode="External" /><Relationship Id="rId1" Type="http://schemas.openxmlformats.org/officeDocument/2006/relationships/slideLayout" Target="../slideLayouts/slideLayout7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10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 /><Relationship Id="rId2" Type="http://schemas.openxmlformats.org/officeDocument/2006/relationships/image" Target="../media/image9.png" /><Relationship Id="rId1" Type="http://schemas.openxmlformats.org/officeDocument/2006/relationships/slideLayout" Target="../slideLayouts/slideLayout9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97" y="0"/>
            <a:ext cx="18220606" cy="10287000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-33697" y="0"/>
            <a:ext cx="18288000" cy="10287000"/>
            <a:chOff x="0" y="0"/>
            <a:chExt cx="18288000" cy="10287000"/>
          </a:xfrm>
          <a:solidFill>
            <a:srgbClr val="EBEAEF"/>
          </a:solidFill>
        </p:grpSpPr>
        <p:sp>
          <p:nvSpPr>
            <p:cNvPr id="4" name="object 4"/>
            <p:cNvSpPr/>
            <p:nvPr/>
          </p:nvSpPr>
          <p:spPr>
            <a:xfrm>
              <a:off x="0" y="0"/>
              <a:ext cx="18288000" cy="10287000"/>
            </a:xfrm>
            <a:custGeom>
              <a:avLst/>
              <a:gdLst/>
              <a:ahLst/>
              <a:cxnLst/>
              <a:rect l="l" t="t" r="r" b="b"/>
              <a:pathLst>
                <a:path w="18288000" h="10287000">
                  <a:moveTo>
                    <a:pt x="18288000" y="10287000"/>
                  </a:moveTo>
                  <a:lnTo>
                    <a:pt x="0" y="10287000"/>
                  </a:lnTo>
                  <a:lnTo>
                    <a:pt x="0" y="0"/>
                  </a:lnTo>
                  <a:lnTo>
                    <a:pt x="9379019" y="0"/>
                  </a:lnTo>
                  <a:lnTo>
                    <a:pt x="18288000" y="8908981"/>
                  </a:lnTo>
                  <a:lnTo>
                    <a:pt x="18288000" y="1028700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7987289" y="0"/>
              <a:ext cx="3785235" cy="3744595"/>
            </a:xfrm>
            <a:custGeom>
              <a:avLst/>
              <a:gdLst/>
              <a:ahLst/>
              <a:cxnLst/>
              <a:rect l="l" t="t" r="r" b="b"/>
              <a:pathLst>
                <a:path w="3785234" h="3744595">
                  <a:moveTo>
                    <a:pt x="3784633" y="3703811"/>
                  </a:moveTo>
                  <a:lnTo>
                    <a:pt x="3744222" y="3744222"/>
                  </a:lnTo>
                  <a:lnTo>
                    <a:pt x="0" y="0"/>
                  </a:lnTo>
                  <a:lnTo>
                    <a:pt x="80821" y="0"/>
                  </a:lnTo>
                  <a:lnTo>
                    <a:pt x="3784633" y="3703811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92457" y="1020280"/>
            <a:ext cx="14029861" cy="75469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1614805" algn="l"/>
                <a:tab pos="2070100" algn="l"/>
                <a:tab pos="3534410" algn="l"/>
              </a:tabLst>
            </a:pPr>
            <a:r>
              <a:rPr lang="ru-RU" sz="2400" b="1" dirty="0">
                <a:solidFill>
                  <a:srgbClr val="373C59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ГБУ ДПО РМ  «Центр непрерывного повышения</a:t>
            </a:r>
            <a:br>
              <a:rPr lang="ru-RU" sz="2400" b="1" dirty="0">
                <a:solidFill>
                  <a:srgbClr val="373C59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rgbClr val="373C59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профессионального мастерства педагогических работников – «Педагог 13.ру»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295400" y="2396306"/>
            <a:ext cx="9886393" cy="3263073"/>
          </a:xfrm>
          <a:prstGeom prst="rect">
            <a:avLst/>
          </a:prstGeom>
        </p:spPr>
        <p:txBody>
          <a:bodyPr vert="horz" wrap="square" lIns="0" tIns="305435" rIns="0" bIns="0" rtlCol="0">
            <a:spAutoFit/>
          </a:bodyPr>
          <a:lstStyle/>
          <a:p>
            <a:pPr marL="12700" marR="5080">
              <a:spcBef>
                <a:spcPts val="1200"/>
              </a:spcBef>
            </a:pPr>
            <a:r>
              <a:rPr lang="ru-RU" sz="4800" b="1" dirty="0">
                <a:solidFill>
                  <a:srgbClr val="F15B4D"/>
                </a:solidFill>
                <a:latin typeface="Arial Narrow" panose="020B0606020202030204" pitchFamily="34" charset="0"/>
                <a:cs typeface="Arial Black"/>
              </a:rPr>
              <a:t>Мониторинг фактического объема внеурочной деятельности в общеобразовательных организациях субъектов Российской Федерации</a:t>
            </a:r>
          </a:p>
        </p:txBody>
      </p:sp>
      <p:sp>
        <p:nvSpPr>
          <p:cNvPr id="8" name="object 8"/>
          <p:cNvSpPr/>
          <p:nvPr/>
        </p:nvSpPr>
        <p:spPr>
          <a:xfrm>
            <a:off x="13704913" y="6780185"/>
            <a:ext cx="4583430" cy="3507104"/>
          </a:xfrm>
          <a:custGeom>
            <a:avLst/>
            <a:gdLst/>
            <a:ahLst/>
            <a:cxnLst/>
            <a:rect l="l" t="t" r="r" b="b"/>
            <a:pathLst>
              <a:path w="4583430" h="3507104">
                <a:moveTo>
                  <a:pt x="4583085" y="3506814"/>
                </a:moveTo>
                <a:lnTo>
                  <a:pt x="0" y="3506814"/>
                </a:lnTo>
                <a:lnTo>
                  <a:pt x="3506814" y="0"/>
                </a:lnTo>
                <a:lnTo>
                  <a:pt x="4583085" y="1076271"/>
                </a:lnTo>
                <a:lnTo>
                  <a:pt x="4583085" y="3506814"/>
                </a:lnTo>
                <a:close/>
              </a:path>
            </a:pathLst>
          </a:custGeom>
          <a:solidFill>
            <a:srgbClr val="BD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3898" y="1226684"/>
            <a:ext cx="3238650" cy="46738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9660" y="7871468"/>
            <a:ext cx="2278178" cy="2278178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838200" y="6410678"/>
            <a:ext cx="951551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srgbClr val="373C59"/>
              </a:solidFill>
              <a:latin typeface="Arial Narrow" panose="020B0606020202030204" pitchFamily="34" charset="0"/>
            </a:endParaRPr>
          </a:p>
          <a:p>
            <a:endParaRPr lang="ru-RU" dirty="0">
              <a:solidFill>
                <a:srgbClr val="373C59"/>
              </a:solidFill>
              <a:latin typeface="Arial Narrow" panose="020B0606020202030204" pitchFamily="34" charset="0"/>
            </a:endParaRPr>
          </a:p>
          <a:p>
            <a:endParaRPr lang="ru-RU" dirty="0">
              <a:solidFill>
                <a:srgbClr val="373C59"/>
              </a:solidFill>
              <a:latin typeface="Arial Narrow" panose="020B0606020202030204" pitchFamily="34" charset="0"/>
            </a:endParaRPr>
          </a:p>
          <a:p>
            <a:endParaRPr lang="ru-RU" dirty="0">
              <a:solidFill>
                <a:srgbClr val="373C59"/>
              </a:solidFill>
              <a:latin typeface="Arial Narrow" panose="020B0606020202030204" pitchFamily="34" charset="0"/>
            </a:endParaRPr>
          </a:p>
          <a:p>
            <a:endParaRPr lang="ru-RU" dirty="0">
              <a:solidFill>
                <a:srgbClr val="373C59"/>
              </a:solidFill>
              <a:latin typeface="Arial Narrow" panose="020B0606020202030204" pitchFamily="34" charset="0"/>
            </a:endParaRPr>
          </a:p>
          <a:p>
            <a:endParaRPr lang="ru-RU" dirty="0">
              <a:solidFill>
                <a:srgbClr val="373C59"/>
              </a:solidFill>
              <a:latin typeface="Arial Narrow" panose="020B0606020202030204" pitchFamily="34" charset="0"/>
            </a:endParaRPr>
          </a:p>
          <a:p>
            <a:br>
              <a:rPr lang="ru-RU" dirty="0">
                <a:solidFill>
                  <a:srgbClr val="373C59"/>
                </a:solidFill>
                <a:latin typeface="Arial Narrow" panose="020B0606020202030204" pitchFamily="34" charset="0"/>
              </a:rPr>
            </a:br>
            <a:r>
              <a:rPr lang="ru-RU" sz="2400" b="1" dirty="0" err="1">
                <a:solidFill>
                  <a:srgbClr val="373C59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Бурляева</a:t>
            </a:r>
            <a:r>
              <a:rPr lang="ru-RU" sz="2400" b="1" dirty="0">
                <a:solidFill>
                  <a:srgbClr val="373C59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Ольга Викторовна,</a:t>
            </a:r>
          </a:p>
          <a:p>
            <a:r>
              <a:rPr lang="ru-RU" sz="2400" dirty="0" err="1">
                <a:solidFill>
                  <a:srgbClr val="373C59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зав.кафедрой</a:t>
            </a:r>
            <a:r>
              <a:rPr lang="ru-RU" sz="2400" dirty="0">
                <a:solidFill>
                  <a:srgbClr val="373C59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воспитания и дополнительного образования</a:t>
            </a:r>
          </a:p>
          <a:p>
            <a:r>
              <a:rPr lang="ru-RU" sz="2400" dirty="0">
                <a:solidFill>
                  <a:srgbClr val="373C59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ГБУ ДПО РМ «ЦНППМ «Педагог 13.ру»</a:t>
            </a:r>
            <a:endParaRPr lang="ru-RU" sz="4400" dirty="0">
              <a:solidFill>
                <a:srgbClr val="373C59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44000" y="2781300"/>
            <a:ext cx="1152244" cy="14022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5756841"/>
            <a:ext cx="1152244" cy="14022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00502" y="2604212"/>
            <a:ext cx="1670449" cy="176799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61246" y="5925250"/>
            <a:ext cx="1670449" cy="17679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8AD365-0645-B43E-5D05-42D95254B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Количество часов внеурочной деятельности в неделю на занятия с обучающимися с ограниченными возможностями здоровья, час., в том числе количество часов на обязательные занятия коррекционной направленности с учетом возрастных особенностей обучающегося и его физиологических потребностей, час.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1ACD4F-0A13-F6D7-8F2D-DAE2706AE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ООО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«Внеурочная деятельность формируется из часов, необходимых для обеспечения индивидуальных потребностей обучающихся с ОВЗ и в сумме составляет 10 часов в неделю на каждый класс, из которых не менее 5 часов предусматривается на реализацию обязательных занятий коррекционной направленности, остальные — на развивающую область с учетом возрастных особенностей учащихся и их физиологических потребностей».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5584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8AD365-0645-B43E-5D05-42D95254B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266700"/>
            <a:ext cx="15773400" cy="198120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13 - 15. Форма внеурочной деятельности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В целом по школе (выбрать нужное).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 – 18. По каждому направлению в каждом классе (выбрать нужное).</a:t>
            </a:r>
            <a:endParaRPr lang="ru-RU" sz="48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1ACD4F-0A13-F6D7-8F2D-DAE2706AE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0" y="2781300"/>
            <a:ext cx="9791700" cy="648414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</a:t>
            </a:r>
          </a:p>
          <a:p>
            <a:pPr marL="0" indent="0" algn="ctr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формированию учебных планов общеобразовательных организаций Республики Мордовия, реализующих основные программы начального общего, основного общего и среднего общего образования, на 2022 − 2023 учебный год</a:t>
            </a:r>
          </a:p>
          <a:p>
            <a:pPr marL="0" indent="0" algn="ctr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внеурочной деятельности определяет состав и структуру направлений, формы организации, с учетом рекомендаций, изложенных в информационно-методическом письме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об организации внеурочной деятельности в рамках реализации обновленных федеральных государственных образовательных стандартов начального общего и основного общего образования от 5.07.2022 г. №ТВ-1290/03.</a:t>
            </a:r>
          </a:p>
          <a:p>
            <a:pPr marL="0" indent="0" algn="ctr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организации образовательной деятельности, чередование урочной и внеурочной деятельности при реализации основной образовательной программы начального /основного общего образования определяет организация, осуществляющая образовательную деятельность.</a:t>
            </a:r>
          </a:p>
          <a:p>
            <a:pPr marL="0" indent="0" algn="ctr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Информационно-методическое письмо 05.07.2022 г. №ТВ-1290/03</a:t>
            </a:r>
          </a:p>
          <a:p>
            <a:pPr marL="0" indent="0" algn="ctr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внеурочной деятельности должны предусматривать активность и самостоятельность обучающихся, сочетать индивидуальную и групповую работы, обеспечивать гибкий режим занятий (продолжительность, последовательность), переменный состав обучающихся, проектную и исследовательскую деятельность, экскурсии, походы, деловые игры и пр.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32502"/>
            <a:ext cx="5338456" cy="5235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676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8AD365-0645-B43E-5D05-42D95254B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 Формирование учебных групп для внеурочной деятельности:</a:t>
            </a:r>
            <a:b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Информационно-методическое письмо 05.07.2022 г. №ТВ-1290/03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 зависимости от конкретных условий реализации основной образовательной программы, числа обучающихся и их возрастных особенностей допускается формирование учебных групп из обучающихся разных классов в пределах одного уровня образования.»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1ACD4F-0A13-F6D7-8F2D-DAE2706AE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2933700"/>
            <a:ext cx="15773400" cy="63317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 Посещение занятий вариативной части внеурочной деятельности:</a:t>
            </a:r>
          </a:p>
          <a:p>
            <a:pPr marL="685800" lvl="1" indent="0">
              <a:buNone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</a:t>
            </a:r>
          </a:p>
          <a:p>
            <a:pPr marL="685800" lvl="1" indent="0">
              <a:buNone/>
            </a:pPr>
            <a:r>
              <a:rPr lang="ru-RU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Необязательное</a:t>
            </a:r>
          </a:p>
          <a:p>
            <a:pPr marL="0" indent="0">
              <a:buNone/>
            </a:pP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 startAt="21"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обучающихся, участвующих в мероприятиях вариативной части плана внеурочной деятельности, %</a:t>
            </a:r>
          </a:p>
          <a:p>
            <a:pPr marL="457200" indent="-457200">
              <a:buAutoNum type="arabicPeriod" startAt="21"/>
            </a:pP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 startAt="21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обучающихся, участвующих в рамках внеурочной деятельности в мероприятиях общероссийских общественно-государственных детско-юношеских организаций и общественных объединений (в том числе РДДМ “Движение Первых”), %</a:t>
            </a:r>
          </a:p>
        </p:txBody>
      </p:sp>
    </p:spTree>
    <p:extLst>
      <p:ext uri="{BB962C8B-B14F-4D97-AF65-F5344CB8AC3E}">
        <p14:creationId xmlns:p14="http://schemas.microsoft.com/office/powerpoint/2010/main" val="296352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8AD365-0645-B43E-5D05-42D95254B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1021554"/>
            <a:ext cx="15773400" cy="1073946"/>
          </a:xfrm>
        </p:spPr>
        <p:txBody>
          <a:bodyPr anchor="t">
            <a:normAutofit fontScale="90000"/>
          </a:bodyPr>
          <a:lstStyle/>
          <a:p>
            <a:pPr marL="1080000">
              <a:lnSpc>
                <a:spcPct val="10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 Участники образовательных отношений, принимающие участие в организации внеурочной деятельности: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1ACD4F-0A13-F6D7-8F2D-DAE2706AE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0" y="2705100"/>
            <a:ext cx="14897100" cy="6560345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заместитель директора</a:t>
            </a:r>
            <a:b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учитель</a:t>
            </a:r>
            <a:b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педагог дополнительного образования</a:t>
            </a:r>
            <a:b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советник директора по воспитанию и взаимодействию с детскими общественными объединениями</a:t>
            </a:r>
            <a:b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воспитатель</a:t>
            </a:r>
            <a:b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педагог-организатор</a:t>
            </a:r>
            <a:b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педагог-психолог</a:t>
            </a:r>
            <a:b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учитель-логопед</a:t>
            </a:r>
            <a:b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педагог-библиотекарь</a:t>
            </a:r>
            <a:b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другие (открытый вопрос)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919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8AD365-0645-B43E-5D05-42D95254B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7720012"/>
          </a:xfrm>
        </p:spPr>
        <p:txBody>
          <a:bodyPr anchor="t">
            <a:normAutofit/>
          </a:bodyPr>
          <a:lstStyle/>
          <a:p>
            <a:pPr marL="1080000">
              <a:lnSpc>
                <a:spcPct val="10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24.  Участники образовательных отношений, принимающие участие в организации работы по проведению информационно-просветительских занятий «Разговоры о важном» патриотической, нравственной и экологической направленности: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1ACD4F-0A13-F6D7-8F2D-DAE2706AE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781300"/>
            <a:ext cx="15506700" cy="648414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классный руководитель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учитель истории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учитель обществознания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руководитель школьного музея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другие (открытый вопрос)</a:t>
            </a:r>
          </a:p>
        </p:txBody>
      </p:sp>
    </p:spTree>
    <p:extLst>
      <p:ext uri="{BB962C8B-B14F-4D97-AF65-F5344CB8AC3E}">
        <p14:creationId xmlns:p14="http://schemas.microsoft.com/office/powerpoint/2010/main" val="1731250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8AD365-0645-B43E-5D05-42D95254B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1257300"/>
            <a:ext cx="15773400" cy="914400"/>
          </a:xfrm>
        </p:spPr>
        <p:txBody>
          <a:bodyPr anchor="t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25. Формирование методических групп по направлениям функциональной грамотности: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1ACD4F-0A13-F6D7-8F2D-DAE2706AE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705100"/>
            <a:ext cx="15659100" cy="656034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читательской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математической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естественнонаучной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финансовой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глобальных компетенций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креативного мышления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отсутствуют</a:t>
            </a:r>
          </a:p>
        </p:txBody>
      </p:sp>
    </p:spTree>
    <p:extLst>
      <p:ext uri="{BB962C8B-B14F-4D97-AF65-F5344CB8AC3E}">
        <p14:creationId xmlns:p14="http://schemas.microsoft.com/office/powerpoint/2010/main" val="742830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8AD365-0645-B43E-5D05-42D95254B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7720012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26. План работы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внутришкольных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методических объединений по реализации внеурочной деятельности: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имеется / не имеется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1ACD4F-0A13-F6D7-8F2D-DAE2706AE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1545434"/>
            <a:ext cx="15773400" cy="772001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27. Список учебных пособий, информационно-цифровых ресурсов, включенных в рабочие программы внеурочной деятельности: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имеется / не имеется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28. Доступность информационно-методических ресурсов, используемых при реализации внеурочной деятельности, для участников образовательных отношений, обеспечена посредством: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библиотеки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медиатеки</a:t>
            </a: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сайта общеобразовательной организации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специализированных классов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отсутствует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другое (открытый вопрос)</a:t>
            </a:r>
          </a:p>
          <a:p>
            <a:pPr marL="0" indent="0">
              <a:lnSpc>
                <a:spcPct val="150000"/>
              </a:lnSpc>
              <a:buNone/>
            </a:pP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041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8AD365-0645-B43E-5D05-42D95254B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7720012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29.	Сетевое взаимодействие в рамках внеурочной деятельности обучающихся общеобразовательной организации с использованием ресурсов других организаций: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1ACD4F-0A13-F6D7-8F2D-DAE2706AE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866900"/>
            <a:ext cx="14820900" cy="7398545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организации дополнительного образования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профессиональные образовательные организации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обраовательные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организации высшего образования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научные организации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организации культуры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физкультурно-спортивные организации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детские общественные объединения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объекты учебно-материальной базы воинских частей и организаций Вооруженных Сил Российской Федерации, других войск и воинских формирований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другие организации, обладающие необходимыми ресурсами (открытый вопрос)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отсутствует</a:t>
            </a:r>
          </a:p>
        </p:txBody>
      </p:sp>
    </p:spTree>
    <p:extLst>
      <p:ext uri="{BB962C8B-B14F-4D97-AF65-F5344CB8AC3E}">
        <p14:creationId xmlns:p14="http://schemas.microsoft.com/office/powerpoint/2010/main" val="365573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8AD365-0645-B43E-5D05-42D95254B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1333500"/>
            <a:ext cx="15773400" cy="1219200"/>
          </a:xfrm>
        </p:spPr>
        <p:txBody>
          <a:bodyPr anchor="t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30. Количество часов внеурочной деятельности в неделю, проведенных с использованием ресурсов других организаций (в том числе в сетевой форме), час.: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1ACD4F-0A13-F6D7-8F2D-DAE2706AE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2705100"/>
            <a:ext cx="15773400" cy="656034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организации дополнительного образования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профессиональные образовательные организации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образовательные организации высшего образования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научные организации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организации культуры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физкультурно-спортивные организации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детские общественные объединения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объекты учебно-материальной базы воинских частей и организаций Вооруженных Сил Российской Федерации, других войск и воинских формирований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другие организации, обладающие необходимыми ресурсами</a:t>
            </a:r>
          </a:p>
          <a:p>
            <a:pPr marL="0" indent="0">
              <a:lnSpc>
                <a:spcPct val="110000"/>
              </a:lnSpc>
              <a:buNone/>
            </a:pP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4232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8AD365-0645-B43E-5D05-42D95254B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7720012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31. Наличие региональной информационной системы по организации внеурочной деятельности: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имеется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1ACD4F-0A13-F6D7-8F2D-DAE2706AE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43100"/>
            <a:ext cx="15659100" cy="732234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32. Целевое финансирование внеурочной деятельности: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обучающегося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на класс-комплект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на класс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на ООП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отсутствует</a:t>
            </a:r>
          </a:p>
          <a:p>
            <a:pPr marL="0" indent="0">
              <a:lnSpc>
                <a:spcPct val="110000"/>
              </a:lnSpc>
              <a:buNone/>
            </a:pP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57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8495ED-0A3B-F05E-6219-A2543B8C1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9"/>
            <a:ext cx="15773400" cy="78581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9011E2-EB2B-528B-0371-F629E8AC5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1333501"/>
            <a:ext cx="15773400" cy="793194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Информационно-методическое письмо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об организации внеурочной деятельности в рамках реализации обновленных федеральных государственных образовательных стандартов начального общего и основного общего образования от 5.07.2022 г. №ТВ-1290/03.</a:t>
            </a:r>
          </a:p>
          <a:p>
            <a:pPr>
              <a:lnSpc>
                <a:spcPct val="100000"/>
              </a:lnSpc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Инструктивное письмо об организации изучения начальной военной подготовки в образовательных организациях в рамках освоения основных общеобразовательных программ. Письмо Министерства просвещения РФ от 14 февраля 2023 г. N 03-287 «О направлении инструктивного письма»</a:t>
            </a:r>
          </a:p>
          <a:p>
            <a:pPr>
              <a:lnSpc>
                <a:spcPct val="100000"/>
              </a:lnSpc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начального общего образования</a:t>
            </a:r>
          </a:p>
          <a:p>
            <a:pPr>
              <a:lnSpc>
                <a:spcPct val="100000"/>
              </a:lnSpc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основного общего образования</a:t>
            </a:r>
          </a:p>
          <a:p>
            <a:pPr>
              <a:lnSpc>
                <a:spcPct val="100000"/>
              </a:lnSpc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среднего общего образования</a:t>
            </a:r>
          </a:p>
          <a:p>
            <a:pPr>
              <a:lnSpc>
                <a:spcPct val="100000"/>
              </a:lnSpc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ФООП начального общего образования</a:t>
            </a:r>
          </a:p>
          <a:p>
            <a:pPr>
              <a:lnSpc>
                <a:spcPct val="100000"/>
              </a:lnSpc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ФООП основного общего образования</a:t>
            </a:r>
          </a:p>
          <a:p>
            <a:pPr>
              <a:lnSpc>
                <a:spcPct val="100000"/>
              </a:lnSpc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ФООП среднего общего образования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ru-RU" sz="28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Минобрнауки России от 18.08.2017 N 09-1672 «О направлении Методических рекомендаций по уточнению понятия и содержания внеурочной деятельности в рамках реализации основных общеобразовательных программ, в том числе в части проектной деятельности»  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 ОТМЕНЕН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7429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8AD365-0645-B43E-5D05-42D95254B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7720012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33. Количество часов внеурочной деятельности в неделю, на которое выделяются бюджетные ассигнования региона, час.: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1ACD4F-0A13-F6D7-8F2D-DAE2706AE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43100"/>
            <a:ext cx="15659100" cy="732234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нейротипично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развивающихся обучающихся, час. – 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не менее 3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(обязательная часть)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обучающихся с ограниченными возможностями здоровья, час. – 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если есть ОВЗ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5691" y="3314700"/>
            <a:ext cx="9682556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8384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8AD365-0645-B43E-5D05-42D95254B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7720012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34. Включение часов, рекомендуемых для всех обучающихся (на занятия “Разговоры о важном”, на занятия, направленные на формирование функциональной грамотности обучающихся, на удовлетворение профориентационных интересов и потребностей обучающихся), в нагрузку педагогических работников: 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ч.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1ACD4F-0A13-F6D7-8F2D-DAE2706AE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3467100"/>
            <a:ext cx="15773400" cy="579834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35. Включение часов вариативной части плана внеурочной деятельности в нагрузку педагогических работников:</a:t>
            </a:r>
            <a:endParaRPr lang="ru-RU" sz="2800" i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Комментарий: </a:t>
            </a:r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hlinkClick r:id="rId2"/>
              </a:rPr>
              <a:t>https://www.menobr.ru/article/65358-qqq-17-m11-kak-oplachivaetsya-vneurochnaya-deyatelnost-v-shkole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(информационный портал </a:t>
            </a:r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menobr.ru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endParaRPr lang="ru-RU" sz="2800" i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ru-RU" sz="2800" i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ru-RU" sz="2800" i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ru-RU" sz="2800" i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6134100"/>
            <a:ext cx="10869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0495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8AD365-0645-B43E-5D05-42D95254B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03325"/>
            <a:ext cx="15773400" cy="7720012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36. Осуществление контроля организации внеурочной деятельности: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другое (открытый вопрос) 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школы</a:t>
            </a:r>
            <a:b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1ACD4F-0A13-F6D7-8F2D-DAE2706AE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2095500"/>
            <a:ext cx="15773400" cy="716994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37. Объекты контроля организации внеурочной деятельности: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объем внеурочной деятельности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соответствие плана внеурочной деятельности общеобразовательной организации направлениям внеурочной деятельности, рекомендуемым Министерством просвещения Российской Федерации</a:t>
            </a:r>
          </a:p>
          <a:p>
            <a:pPr marL="0" indent="0">
              <a:lnSpc>
                <a:spcPct val="110000"/>
              </a:lnSpc>
              <a:buNone/>
            </a:pPr>
            <a:endParaRPr lang="ru-RU" sz="2800" i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38. Методы осуществления контроля организации внеурочной деятельности: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проверка журнала учета внеурочной деятельности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выгрузка данных информационной системы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сверка данных финансового учета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посещение занятий, проводимых в рамках внеурочной деятельности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другое (открытый вопрос)</a:t>
            </a:r>
          </a:p>
          <a:p>
            <a:pPr marL="0" indent="0">
              <a:lnSpc>
                <a:spcPct val="110000"/>
              </a:lnSpc>
              <a:buNone/>
            </a:pP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3182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8AD365-0645-B43E-5D05-42D95254B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7720012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39.	Локальные акты общеобразовательной организации, в которых отражены особенности организации внеурочной деятельности: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выбрать из списка</a:t>
            </a:r>
            <a:b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1ACD4F-0A13-F6D7-8F2D-DAE2706AE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2095500"/>
            <a:ext cx="15773400" cy="7169945"/>
          </a:xfrm>
        </p:spPr>
        <p:txBody>
          <a:bodyPr>
            <a:normAutofit/>
          </a:bodyPr>
          <a:lstStyle/>
          <a:p>
            <a:pPr marR="36195" lvl="0">
              <a:lnSpc>
                <a:spcPct val="107000"/>
              </a:lnSpc>
              <a:buFont typeface="+mj-lt"/>
              <a:buAutoNum type="arabicPeriod" startAt="40"/>
              <a:tabLst>
                <a:tab pos="457200" algn="l"/>
              </a:tabLst>
            </a:pPr>
            <a:r>
              <a:rPr lang="ru-RU" sz="2800" b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Региональные и муниципальные НПА по организации и финансированию внеурочной деятельности </a:t>
            </a:r>
            <a:r>
              <a:rPr lang="ru-RU" sz="28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(открытый вопрос) </a:t>
            </a:r>
          </a:p>
          <a:p>
            <a:pPr marL="0" marR="36195" lvl="0" indent="0">
              <a:lnSpc>
                <a:spcPct val="107000"/>
              </a:lnSpc>
              <a:buNone/>
              <a:tabLst>
                <a:tab pos="457200" algn="l"/>
              </a:tabLst>
            </a:pPr>
            <a:r>
              <a:rPr lang="ru-RU" sz="2800" i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(Вставьте в строки ссылки (в каждую строку – по одной ссылке!) </a:t>
            </a:r>
            <a:r>
              <a:rPr lang="ru-RU" sz="2800" i="1" u="sng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региональные и муниципальные НПА </a:t>
            </a:r>
            <a:r>
              <a:rPr lang="ru-RU" sz="2800" i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организации и финансированию внеурочной деятельности, которыми руководствуется общеобразовательная организация)</a:t>
            </a:r>
            <a:endParaRPr lang="ru-RU" sz="2800" i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509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91ACD4F-0A13-F6D7-8F2D-DAE2706AE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952500"/>
            <a:ext cx="15963900" cy="83129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внеурочной деятельности</a:t>
            </a:r>
          </a:p>
          <a:p>
            <a:pPr marL="0" indent="0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НОО: не более 1320 часов, в год – не более 330 часов в 1 классе, не более 340 часов в 2 – 4 классах, в неделю не более 10 часов</a:t>
            </a:r>
          </a:p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ООО: за 5 лет не более 1750 часов, в год – не более часов 350 часов, в неделю – не более 10 часов</a:t>
            </a:r>
          </a:p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СОО: за 2 года не более 700 часов, в год – не более часов 350 часов, в неделю – не более 10 часов. Разрешается не более ½ количества часов переносить на время каникул</a:t>
            </a:r>
          </a:p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780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657600" y="547689"/>
            <a:ext cx="13373100" cy="25241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1ACD4F-0A13-F6D7-8F2D-DAE2706AE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952500"/>
            <a:ext cx="15963900" cy="83129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часть плана внеурочной деятельности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час в неделю – на информационно-просветительские занятия патриотической, нравственной и экологической направленности «Разговоры о важном» (понедельник, первый урок);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час в неделю – на занятия по формированию функциональной грамотности обучающихся (в том числе финансовой грамотности);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час в неделю – на занятия, направленные на удовлетворение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интересов и потребностей обучающихся (в том числе основы предпринимательства).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Вариативная часть плана внеурочной деятельности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часа в неделю – на занятия, связанные с реализацией особых интеллектуальных и социокультурных потребностей обучающихся (в том числе для сопровождения изучения отдельных учебных предметов на углубленном уровне, проектно-исследовательской деятельности, исторического просвещения);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часа в неделю – на занятия, направленные на удовлетворение интересов и потребностей обучающихся в творческом и физическом развитии (в том числе организация занятий в школьных театрах, школьных музеях, школьных спортивных клубах, а также в рамках реализации программы развития социальной активности обучающихся начальных классов «Орлята России»);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часа в неделю – на занятия, направленные на удовлетворение социальных интересов и потребностей обучающихся (в том числе в рамках Российского движения школьников,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Юнармии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реализации проекта «Россия – страна возможностей»).</a:t>
            </a:r>
          </a:p>
        </p:txBody>
      </p:sp>
    </p:spTree>
    <p:extLst>
      <p:ext uri="{BB962C8B-B14F-4D97-AF65-F5344CB8AC3E}">
        <p14:creationId xmlns:p14="http://schemas.microsoft.com/office/powerpoint/2010/main" val="2921336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8AD365-0645-B43E-5D05-42D95254B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4824412"/>
          </a:xfrm>
        </p:spPr>
        <p:txBody>
          <a:bodyPr anchor="t"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Информационно-методическое письмо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организации внеурочной деятельности в рамках реализации обновленных 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федеральных государственных образовательных стандартов начального 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и основного общего образования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dirty="0"/>
            </a:br>
            <a:br>
              <a:rPr lang="ru-RU" sz="3200" dirty="0"/>
            </a:b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1ACD4F-0A13-F6D7-8F2D-DAE2706AE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5600700"/>
            <a:ext cx="15773400" cy="366474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1.Организационный раздел основной образовательной программы включает в себя план внеурочной деятельности: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2.Содержательный раздел основной образовательной программы включает в себя рабочие программы внеурочной деятельности: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F10BD73-EDD1-A7CB-281B-9D825FE174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2324100"/>
            <a:ext cx="11010900" cy="2355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054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409E60-0C52-A2E0-CE2F-E148AC43E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2" y="547688"/>
            <a:ext cx="15773400" cy="454817"/>
          </a:xfrm>
        </p:spPr>
        <p:txBody>
          <a:bodyPr>
            <a:noAutofit/>
          </a:bodyPr>
          <a:lstStyle/>
          <a:p>
            <a:r>
              <a:rPr lang="ru-RU" sz="4000" dirty="0"/>
              <a:t>3.</a:t>
            </a:r>
            <a:r>
              <a:rPr lang="ru-RU" sz="4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Количество программ внеурочной деятельности </a:t>
            </a:r>
            <a:r>
              <a:rPr lang="ru-RU" sz="3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направлениям, шт.:</a:t>
            </a:r>
            <a:endParaRPr lang="ru-RU" sz="4000" dirty="0"/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7E0D8B65-85AE-4B1C-D0C8-A7882FB5381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81000" y="1231103"/>
            <a:ext cx="10802982" cy="5965826"/>
          </a:xfrm>
        </p:spPr>
      </p:pic>
      <p:sp>
        <p:nvSpPr>
          <p:cNvPr id="6" name="Объект 5">
            <a:extLst>
              <a:ext uri="{FF2B5EF4-FFF2-40B4-BE49-F238E27FC236}">
                <a16:creationId xmlns:a16="http://schemas.microsoft.com/office/drawing/2014/main" id="{9C2824D1-642E-521A-1C6B-F3953C02D7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649200" y="5753100"/>
            <a:ext cx="4383882" cy="3531394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2021 года программы внеурочной деятельности классифицировались по направленностям (общекультурное, интеллектуальное, духовно-нравственное…).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Современная классификация представлена в вопросе мониторинга </a:t>
            </a:r>
          </a:p>
        </p:txBody>
      </p:sp>
    </p:spTree>
    <p:extLst>
      <p:ext uri="{BB962C8B-B14F-4D97-AF65-F5344CB8AC3E}">
        <p14:creationId xmlns:p14="http://schemas.microsoft.com/office/powerpoint/2010/main" val="545594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87C78E-5246-573C-324D-AD67F2387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511686"/>
            <a:ext cx="15773400" cy="938212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4.Общее количество часов еженедельных занятий внеурочной деятельности, час.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2CE2FFB-F260-1751-93B8-1E2A71FF572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43000" y="1478072"/>
            <a:ext cx="5290327" cy="652780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DE0EBEB-1107-AD54-4AC6-817EE259A8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2293132"/>
            <a:ext cx="11658600" cy="654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766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8AD365-0645-B43E-5D05-42D95254B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9"/>
            <a:ext cx="15773400" cy="1014412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– 10. Количество часов внеурочной деятельности в неделю (по каждому классу)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1ACD4F-0A13-F6D7-8F2D-DAE2706AE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1562102"/>
            <a:ext cx="15773400" cy="7703344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.. на занятия «Разговоры о важном» – 1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… на занятия по формированию функциональной грамотности обучающихся, час. – 1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… на занятия, направленные на удовлетворение профориентационных интересов и потребностей обучающихся, час. – 1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…. на занятия, связанные с реализацией особых интеллектуальных и социокультурных потребностей обучающихся, час – 3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… на занятия, направленные на удовлетворение интересов и потребностей обучающихся в творческом и физическом развитии, помощь в самореализации, раскрытии и развитии способностей и талантов, час. – 2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… на занятия, направленные на удовлетворение социальных интересов и потребностей обучающихся, на педагогическое сопровождение деятельности социально ориентированных ученических сообществ, детских общественных объединений …. - 2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3006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8AD365-0645-B43E-5D05-42D95254B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0" y="429905"/>
            <a:ext cx="15087600" cy="1208395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Количество часов внеурочной деятельности на занятия, связанные с начальной военной подготовкой, час.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1ACD4F-0A13-F6D7-8F2D-DAE2706AE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66900"/>
            <a:ext cx="15087600" cy="6035040"/>
          </a:xfrm>
        </p:spPr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Инструктивное письмо об организации изучения начальной военной подготовки в образовательных организациях в рамках освоения основных общеобразовательных программ. Письмо Министерства просвещения РФ от 14 февраля 2023 г. N 03-287 «О направлении инструктивного письма»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Реализуется посредством учебного предмета «Основы безопасности жизнедеятельности» (учебные сборы) и курсов внеурочной деятельности «Начальная военная подготовка» (учебные сборы по основам военной службы) и «Первая помощь, основы преподавания первой помощи, основы ухода за больными» (Объем 35 ч.)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1783" y="4152900"/>
            <a:ext cx="10407233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351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7FAF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Ретро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</TotalTime>
  <Words>1895</Words>
  <Application>Microsoft Office PowerPoint</Application>
  <PresentationFormat>Произвольный</PresentationFormat>
  <Paragraphs>152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Office Theme</vt:lpstr>
      <vt:lpstr>Ретро</vt:lpstr>
      <vt:lpstr>ГБУ ДПО РМ  «Центр непрерывного повышения профессионального мастерства педагогических работников – «Педагог 13.ру»</vt:lpstr>
      <vt:lpstr>Документы</vt:lpstr>
      <vt:lpstr>Презентация PowerPoint</vt:lpstr>
      <vt:lpstr>Презентация PowerPoint</vt:lpstr>
      <vt:lpstr>Информационно-методическое письмо об организации внеурочной деятельности в рамках реализации обновленных  федеральных государственных образовательных стандартов начального  общего и основного общего образования    </vt:lpstr>
      <vt:lpstr>3. Количество программ внеурочной деятельности по направлениям, шт.:</vt:lpstr>
      <vt:lpstr>4.Общее количество часов еженедельных занятий внеурочной деятельности, час.</vt:lpstr>
      <vt:lpstr>5 – 10. Количество часов внеурочной деятельности в неделю (по каждому классу)</vt:lpstr>
      <vt:lpstr>11. Количество часов внеурочной деятельности на занятия, связанные с начальной военной подготовкой, час.</vt:lpstr>
      <vt:lpstr>12. Количество часов внеурочной деятельности в неделю на занятия с обучающимися с ограниченными возможностями здоровья, час., в том числе количество часов на обязательные занятия коррекционной направленности с учетом возрастных особенностей обучающегося и его физиологических потребностей, час.</vt:lpstr>
      <vt:lpstr>13 - 15. Форма внеурочной деятельности  13. В целом по школе (выбрать нужное).  14 – 18. По каждому направлению в каждом классе (выбрать нужное).</vt:lpstr>
      <vt:lpstr>19. Формирование учебных групп для внеурочной деятельности:  Информационно-методическое письмо 05.07.2022 г. №ТВ-1290/03 «В зависимости от конкретных условий реализации основной образовательной программы, числа обучающихся и их возрастных особенностей допускается формирование учебных групп из обучающихся разных классов в пределах одного уровня образования.»</vt:lpstr>
      <vt:lpstr>23. Участники образовательных отношений, принимающие участие в организации внеурочной деятельности:   </vt:lpstr>
      <vt:lpstr>24.  Участники образовательных отношений, принимающие участие в организации работы по проведению информационно-просветительских занятий «Разговоры о важном» патриотической, нравственной и экологической направленности:   </vt:lpstr>
      <vt:lpstr>25. Формирование методических групп по направлениям функциональной грамотности:   </vt:lpstr>
      <vt:lpstr>26. План работы внутришкольных методических объединений по реализации внеурочной деятельности: имеется / не имеется   </vt:lpstr>
      <vt:lpstr>29. Сетевое взаимодействие в рамках внеурочной деятельности обучающихся общеобразовательной организации с использованием ресурсов других организаций:   </vt:lpstr>
      <vt:lpstr>30. Количество часов внеурочной деятельности в неделю, проведенных с использованием ресурсов других организаций (в том числе в сетевой форме), час.:  </vt:lpstr>
      <vt:lpstr>31. Наличие региональной информационной системы по организации внеурочной деятельности:        не имеется</vt:lpstr>
      <vt:lpstr>33. Количество часов внеурочной деятельности в неделю, на которое выделяются бюджетные ассигнования региона, час.:    </vt:lpstr>
      <vt:lpstr>34. Включение часов, рекомендуемых для всех обучающихся (на занятия “Разговоры о важном”, на занятия, направленные на формирование функциональной грамотности обучающихся, на удовлетворение профориентационных интересов и потребностей обучающихся), в нагрузку педагогических работников:  3 ч.</vt:lpstr>
      <vt:lpstr>36. Осуществление контроля организации внеурочной деятельности: другое (открытый вопрос) Администрация школы  </vt:lpstr>
      <vt:lpstr>39. Локальные акты общеобразовательной организации, в которых отражены особенности организации внеурочной деятельности: выбрать из списка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ГБУ ДПО РМ «Центр непрерывного повышения профессионального мастерства педагогических  работников – «Педагог 13.ру»</dc:title>
  <dc:creator>user</dc:creator>
  <cp:lastModifiedBy>79288614435</cp:lastModifiedBy>
  <cp:revision>44</cp:revision>
  <dcterms:created xsi:type="dcterms:W3CDTF">2020-04-29T08:41:40Z</dcterms:created>
  <dcterms:modified xsi:type="dcterms:W3CDTF">2023-06-28T19:45:23Z</dcterms:modified>
</cp:coreProperties>
</file>