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1" r:id="rId17"/>
    <p:sldId id="272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DB6"/>
    <a:srgbClr val="7CCDE0"/>
    <a:srgbClr val="53F7DC"/>
    <a:srgbClr val="CCFFFF"/>
    <a:srgbClr val="E3F8F9"/>
    <a:srgbClr val="A3FBEC"/>
    <a:srgbClr val="CFE385"/>
    <a:srgbClr val="F1F0B6"/>
    <a:srgbClr val="78E4D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02624" cy="3024336"/>
          </a:xfrm>
        </p:spPr>
        <p:txBody>
          <a:bodyPr>
            <a:noAutofit/>
          </a:bodyPr>
          <a:lstStyle/>
          <a:p>
            <a:pPr algn="l"/>
            <a:r>
              <a:rPr lang="ru-RU" sz="5400" dirty="0"/>
              <a:t>Устное собеседование </a:t>
            </a:r>
            <a:br>
              <a:rPr lang="ru-RU" sz="5400" dirty="0"/>
            </a:br>
            <a:r>
              <a:rPr lang="ru-RU" sz="5400" dirty="0"/>
              <a:t>по русскому языку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352928" cy="1296144"/>
          </a:xfrm>
        </p:spPr>
        <p:txBody>
          <a:bodyPr>
            <a:normAutofit/>
          </a:bodyPr>
          <a:lstStyle/>
          <a:p>
            <a:r>
              <a:rPr lang="ru-RU" b="1" dirty="0"/>
              <a:t>ДОПУСК К ОСНОВНОМУ ГОСУДАРСТВЕННОМУ ЭКЗАМЕНУ В 2018</a:t>
            </a:r>
            <a:r>
              <a:rPr lang="en-US" b="1" dirty="0"/>
              <a:t>/</a:t>
            </a:r>
            <a:r>
              <a:rPr lang="ru-RU" b="1" dirty="0"/>
              <a:t>19 УЧЕБНОМ ГОДУ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620688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268758"/>
          <a:ext cx="8280920" cy="453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пересказа текста</a:t>
                      </a:r>
                      <a:r>
                        <a:rPr lang="ru-RU" baseline="0" dirty="0"/>
                        <a:t> с включением приведенного высказывания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высказыванием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пересказа уместно, логично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пересказа неуместно </a:t>
                      </a:r>
                      <a:r>
                        <a:rPr kumimoji="0" lang="ru-RU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и/или нелогично</a:t>
                      </a:r>
                      <a:r>
                        <a:rPr kumimoji="0"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kumimoji="0"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приведённое высказывание не включено в текст во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пересказа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6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цитирования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r>
                        <a:rPr lang="ru-RU" dirty="0"/>
                        <a:t>Ошибок</a:t>
                      </a:r>
                      <a:r>
                        <a:rPr lang="ru-RU" baseline="0" dirty="0"/>
                        <a:t>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</a:t>
                      </a:r>
                      <a:r>
                        <a:rPr lang="ru-RU" baseline="0" dirty="0"/>
                        <a:t> ошибки при цитировании (одна и более)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7727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 – максимум за задание 2</a:t>
            </a:r>
          </a:p>
        </p:txBody>
      </p:sp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6632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1 и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1 и 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Грамматических</a:t>
                      </a:r>
                      <a:r>
                        <a:rPr lang="ru-RU" baseline="0" dirty="0"/>
                        <a:t> ошибок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/>
                        <a:t>Орфоэпических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одной орфоэпической ошибки (включая слово в тексте с поставленным ударением)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орфоэпические ошибки (две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1 и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412776"/>
          <a:ext cx="8424936" cy="381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1 и 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Речевых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речевые ошибки (четыре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Искажения слов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/>
                        <a:t>Искажений слов нет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искажения слов (одно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0120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 – максимальное количество баллов за правильность речи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57332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Если участник собеседования не приступал к выполнению</a:t>
            </a:r>
          </a:p>
          <a:p>
            <a:r>
              <a:rPr lang="ru-RU" sz="1600" dirty="0"/>
              <a:t>задания 2, то по критериям оценивания правильности речи за выполнение заданий 1 и 2 ставится не более 2 баллов.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111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Общий балл </a:t>
            </a:r>
            <a:br>
              <a:rPr lang="ru-RU" dirty="0"/>
            </a:br>
            <a:r>
              <a:rPr lang="ru-RU" dirty="0"/>
              <a:t>за выполнение заданий 1 и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Задания </a:t>
            </a:r>
          </a:p>
          <a:p>
            <a:pPr algn="ctr"/>
            <a:r>
              <a:rPr lang="ru-RU" b="1" dirty="0"/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10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1533739" cy="866896"/>
          </a:xfrm>
          <a:prstGeom prst="rect">
            <a:avLst/>
          </a:prstGeom>
        </p:spPr>
      </p:pic>
      <p:pic>
        <p:nvPicPr>
          <p:cNvPr id="40" name="Рисунок 39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332656"/>
            <a:ext cx="428685" cy="1981477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536" y="404664"/>
            <a:ext cx="9145016" cy="1012974"/>
          </a:xfrm>
        </p:spPr>
        <p:txBody>
          <a:bodyPr>
            <a:normAutofit/>
          </a:bodyPr>
          <a:lstStyle/>
          <a:p>
            <a:pPr indent="256032" algn="ctr"/>
            <a:r>
              <a:rPr lang="ru-RU" sz="3000" dirty="0"/>
              <a:t>Задание 3. Монологическое высказывание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9952" y="1556792"/>
            <a:ext cx="4104456" cy="576064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3068960"/>
            <a:ext cx="4104456" cy="576064"/>
          </a:xfrm>
          <a:prstGeom prst="roundRect">
            <a:avLst/>
          </a:prstGeom>
          <a:solidFill>
            <a:srgbClr val="78E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2276872"/>
            <a:ext cx="46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Праздник (на основе описания фотографии)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78904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Поход (экскурсия), который запомнился мне больше всего</a:t>
            </a:r>
          </a:p>
          <a:p>
            <a:r>
              <a:rPr lang="ru-RU" dirty="0"/>
              <a:t>(повествование на основе жизненного опыта)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5013176"/>
            <a:ext cx="4104456" cy="576064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733256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Всегда ли нужно следовать моде? (рассуждение по</a:t>
            </a:r>
          </a:p>
          <a:p>
            <a:r>
              <a:rPr lang="ru-RU" dirty="0"/>
              <a:t>поставленному вопросу)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556792"/>
            <a:ext cx="3168352" cy="2448272"/>
          </a:xfrm>
          <a:prstGeom prst="roundRect">
            <a:avLst/>
          </a:prstGeom>
          <a:solidFill>
            <a:srgbClr val="7CCD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одну из тем для беседы.</a:t>
            </a:r>
          </a:p>
        </p:txBody>
      </p:sp>
      <p:pic>
        <p:nvPicPr>
          <p:cNvPr id="14" name="Рисунок 1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332656"/>
            <a:ext cx="428685" cy="1981477"/>
          </a:xfrm>
          <a:prstGeom prst="rect">
            <a:avLst/>
          </a:prstGeom>
        </p:spPr>
      </p:pic>
      <p:pic>
        <p:nvPicPr>
          <p:cNvPr id="16" name="Рисунок 15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16632"/>
            <a:ext cx="1295581" cy="485843"/>
          </a:xfrm>
          <a:prstGeom prst="rect">
            <a:avLst/>
          </a:prstGeom>
        </p:spPr>
      </p:pic>
      <p:pic>
        <p:nvPicPr>
          <p:cNvPr id="18" name="Рисунок 17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1368152" cy="1368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2" y="465313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1 минута на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/>
              <a:t>Карточка поможет рассказать о празднике</a:t>
            </a:r>
          </a:p>
        </p:txBody>
      </p:sp>
      <p:pic>
        <p:nvPicPr>
          <p:cNvPr id="5" name="Рисунок 4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168352"/>
          </a:xfrm>
          <a:prstGeom prst="rect">
            <a:avLst/>
          </a:prstGeom>
        </p:spPr>
      </p:pic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556792"/>
            <a:ext cx="3528392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2204864"/>
            <a:ext cx="286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Опишите фотографию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708920"/>
            <a:ext cx="3528392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описать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356992"/>
            <a:ext cx="4068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sz="2000" dirty="0"/>
              <a:t>место и время проведения праздника</a:t>
            </a:r>
          </a:p>
          <a:p>
            <a:r>
              <a:rPr lang="ru-RU" sz="2000" dirty="0"/>
              <a:t>• событие, которому, по Вашему мнению, посвящен праздник</a:t>
            </a:r>
          </a:p>
          <a:p>
            <a:r>
              <a:rPr lang="ru-RU" sz="2000" dirty="0"/>
              <a:t>• присутствующих на празднике</a:t>
            </a:r>
          </a:p>
          <a:p>
            <a:r>
              <a:rPr lang="ru-RU" sz="2000" dirty="0"/>
              <a:t>• общую атмосферу праздника и настроение участников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0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/>
              <a:t>Карточка поможет</a:t>
            </a:r>
            <a:br>
              <a:rPr lang="ru-RU" sz="3400" dirty="0"/>
            </a:br>
            <a:r>
              <a:rPr lang="ru-RU" sz="3400" dirty="0"/>
              <a:t> рассказать о походе (экскурсии)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229200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Расскажите о том, как Вы ходили в поход (на экскурсию).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рассказать 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0"/>
            <a:ext cx="1295581" cy="4858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куда и когда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 кем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как Вы готовились к походу (экскурсии)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почему Вам запомнился этот поход (экскурсия)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Карточка поможет высказаться о моде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229200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Всегда ли нужно следовать моде?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дать ответы на вопросы 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62068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16632"/>
            <a:ext cx="1536170" cy="5760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Что значит следовать моде?</a:t>
            </a:r>
          </a:p>
          <a:p>
            <a:r>
              <a:rPr lang="ru-RU" dirty="0"/>
              <a:t>• Для Вас важно следовать моде и почему?</a:t>
            </a:r>
          </a:p>
          <a:p>
            <a:r>
              <a:rPr lang="ru-RU" dirty="0"/>
              <a:t>• Следовать моде можно только в одежде?</a:t>
            </a:r>
          </a:p>
          <a:p>
            <a:r>
              <a:rPr lang="ru-RU" dirty="0"/>
              <a:t>• Как Вы понимаете выражение «хороший вкус»?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124744"/>
          <a:ext cx="8280920" cy="50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3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коммуникативной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задачи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/>
                        <a:t>Участник справился</a:t>
                      </a:r>
                      <a:r>
                        <a:rPr lang="ru-RU" baseline="0" dirty="0"/>
                        <a:t> с коммуникативной задачей.</a:t>
                      </a:r>
                    </a:p>
                    <a:p>
                      <a:r>
                        <a:rPr lang="ru-RU" baseline="0" dirty="0"/>
                        <a:t>Приведено не менее 10 фраз по теме высказывания.</a:t>
                      </a:r>
                    </a:p>
                    <a:p>
                      <a:r>
                        <a:rPr lang="ru-RU" baseline="0" dirty="0"/>
                        <a:t>Фактические ошибки отсутствуют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611">
                <a:tc>
                  <a:txBody>
                    <a:bodyPr/>
                    <a:lstStyle/>
                    <a:p>
                      <a:r>
                        <a:rPr lang="ru-RU" dirty="0"/>
                        <a:t>Испытуемый</a:t>
                      </a:r>
                      <a:r>
                        <a:rPr lang="ru-RU" baseline="0" dirty="0"/>
                        <a:t> предпринял попытку справиться с коммуникативной задачей, </a:t>
                      </a:r>
                    </a:p>
                    <a:p>
                      <a:r>
                        <a:rPr lang="ru-RU" b="1" baseline="0" dirty="0"/>
                        <a:t>но</a:t>
                      </a:r>
                    </a:p>
                    <a:p>
                      <a:r>
                        <a:rPr lang="ru-RU" baseline="0" dirty="0"/>
                        <a:t>допустил фактические ошибки, </a:t>
                      </a:r>
                    </a:p>
                    <a:p>
                      <a:r>
                        <a:rPr lang="ru-RU" b="1" baseline="0" dirty="0"/>
                        <a:t>и</a:t>
                      </a:r>
                      <a:r>
                        <a:rPr lang="en-US" b="1" baseline="0" dirty="0"/>
                        <a:t>/</a:t>
                      </a:r>
                      <a:r>
                        <a:rPr lang="ru-RU" b="1" baseline="0" dirty="0"/>
                        <a:t>или </a:t>
                      </a:r>
                    </a:p>
                    <a:p>
                      <a:r>
                        <a:rPr lang="ru-RU" baseline="0" dirty="0"/>
                        <a:t>привел менее 10 фраз по теме высказывания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/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Условия</a:t>
                      </a:r>
                      <a:r>
                        <a:rPr lang="ru-RU" baseline="0" dirty="0"/>
                        <a:t> речевой ситуации не учтены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628800"/>
          <a:ext cx="8280920" cy="364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72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оформление монологического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высказывания*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424">
                <a:tc>
                  <a:txBody>
                    <a:bodyPr/>
                    <a:lstStyle/>
                    <a:p>
                      <a:r>
                        <a:rPr lang="ru-RU" dirty="0"/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baseline="0" dirty="0"/>
                        <a:t> логические ошибки отсутствуют, последовательность изложения не нарушена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204">
                <a:tc>
                  <a:txBody>
                    <a:bodyPr/>
                    <a:lstStyle/>
                    <a:p>
                      <a:r>
                        <a:rPr lang="ru-RU" dirty="0"/>
                        <a:t>Высказывание</a:t>
                      </a:r>
                      <a:r>
                        <a:rPr lang="ru-RU" baseline="0" dirty="0"/>
                        <a:t> нелогично, изложение непоследовательно. Присутствуют логические ошибки (одна или более)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7727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балла – максимум за задание 3</a:t>
            </a:r>
          </a:p>
        </p:txBody>
      </p:sp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6632"/>
            <a:ext cx="1295581" cy="485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537321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*Речевое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Даты проведения устного собеседования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16832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13 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5013176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6 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3429000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13 марта</a:t>
            </a:r>
          </a:p>
        </p:txBody>
      </p:sp>
      <p:pic>
        <p:nvPicPr>
          <p:cNvPr id="7" name="Рисунок 6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548680"/>
            <a:ext cx="428685" cy="1981477"/>
          </a:xfrm>
          <a:prstGeom prst="rect">
            <a:avLst/>
          </a:prstGeom>
        </p:spPr>
      </p:pic>
      <p:pic>
        <p:nvPicPr>
          <p:cNvPr id="9" name="Рисунок 8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16632"/>
            <a:ext cx="1295581" cy="485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198884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Устное собеседование для учеников 9-х классов на допуск 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356992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Дополнительные сроки сдачи для учеников, которые получили «незачет», пропустили или не завершили итоговое собеседование по уважительным причинам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беседы Вам будут предложены вопросы по выбранной Вами теме беседы: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праздник; 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поход (экскурсия);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мода.</a:t>
            </a:r>
          </a:p>
          <a:p>
            <a:pPr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Пожалуйста, давайте полные ответы на вопросы, заданные собеседником-экзаменатором.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pPr algn="ctr"/>
            <a:r>
              <a:rPr lang="ru-RU" dirty="0"/>
              <a:t>Задание 4. Диалог</a:t>
            </a:r>
          </a:p>
        </p:txBody>
      </p:sp>
      <p:pic>
        <p:nvPicPr>
          <p:cNvPr id="9" name="Рисунок 8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008112" cy="1008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229200"/>
            <a:ext cx="206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минут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подготовку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  <p:pic>
        <p:nvPicPr>
          <p:cNvPr id="13" name="Рисунок 12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76672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«Праздник»: 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Какие праздники Вам нравятся больше и почему (домашние, школьные, праздники в кругу друзей)?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Когда можно сказать, что праздник удался?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 больше любите праздник или подготовку к нему? Почему?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«Поход (экскурсия)»: 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Чем, по Вашему мнению, полезны походы (экскурсии)?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бы Вы порекомендовали Вашим сверстникам, которые собираются впервые отправиться в поход (на экскурсию)?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Что, по Вашему мнению, самое важное в походе (на экскурсии)?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«Мода»: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означает, по Вашему мнению, слово «модный»?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Вы слушаете чужие советы? Чьи советы для Вас особенно важны?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Приведите пример отрицательного влияния моды.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280920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диалога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/>
                        <a:t>Участник справился</a:t>
                      </a:r>
                      <a:r>
                        <a:rPr lang="ru-RU" baseline="0" dirty="0"/>
                        <a:t> с коммуникативной задачей.</a:t>
                      </a:r>
                    </a:p>
                    <a:p>
                      <a:r>
                        <a:rPr lang="ru-RU" baseline="0" dirty="0"/>
                        <a:t>Даны ответы на все вопросы в диалоге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60">
                <a:tc>
                  <a:txBody>
                    <a:bodyPr/>
                    <a:lstStyle/>
                    <a:p>
                      <a:r>
                        <a:rPr lang="ru-RU" dirty="0"/>
                        <a:t>Ответы на вопросы не даны,</a:t>
                      </a:r>
                    </a:p>
                    <a:p>
                      <a:r>
                        <a:rPr lang="ru-RU" b="1" dirty="0"/>
                        <a:t>или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даны односложные ответы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/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Условия</a:t>
                      </a:r>
                      <a:r>
                        <a:rPr lang="ru-RU" baseline="0" dirty="0"/>
                        <a:t> речевой ситуации не учтены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295581" cy="4858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573325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 – максимум за задание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3 и 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Грамматических</a:t>
                      </a:r>
                      <a:r>
                        <a:rPr lang="ru-RU" baseline="0" dirty="0"/>
                        <a:t> ошибок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/>
                        <a:t>Орфоэпических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одной орфоэпической ошибки (включая слово в тексте с поставленным ударением)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орфоэпические ошибки (три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208912" cy="16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340768"/>
          <a:ext cx="8424936" cy="420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3 и 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Речевых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речевые ошибки (четыре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оформление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/>
                        <a:t>Речь в целом</a:t>
                      </a:r>
                      <a:r>
                        <a:rPr lang="ru-RU" baseline="0" dirty="0"/>
                        <a:t> отличается богатством и точностью словаря, используются разнообразные синтаксические конструкции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Речь отличается бедностью</a:t>
                      </a:r>
                      <a:r>
                        <a:rPr lang="ru-RU" baseline="0" dirty="0"/>
                        <a:t> и</a:t>
                      </a:r>
                      <a:r>
                        <a:rPr lang="en-US" baseline="0" dirty="0"/>
                        <a:t>/</a:t>
                      </a:r>
                      <a:r>
                        <a:rPr lang="ru-RU" baseline="0" dirty="0"/>
                        <a:t>или неточностью словаря, и</a:t>
                      </a:r>
                      <a:r>
                        <a:rPr lang="en-US" baseline="0" dirty="0"/>
                        <a:t>/</a:t>
                      </a:r>
                      <a:r>
                        <a:rPr lang="ru-RU" baseline="0" dirty="0"/>
                        <a:t>или используются однотипные синтаксические конструкции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5892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 – максимальное количество баллов за речевое оформление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58772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Если участник собеседования не приступал к выполнению</a:t>
            </a:r>
          </a:p>
          <a:p>
            <a:r>
              <a:rPr lang="ru-RU" sz="1600" dirty="0"/>
              <a:t>задания 3, то по критериям оценивания правильности речи за выполнение заданий 3 и 4 ставится не более 2 баллов</a:t>
            </a:r>
            <a:r>
              <a:rPr lang="ru-RU" sz="1600" b="1" dirty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111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Общий балл </a:t>
            </a:r>
            <a:br>
              <a:rPr lang="ru-RU" dirty="0"/>
            </a:br>
            <a:r>
              <a:rPr lang="ru-RU" dirty="0"/>
              <a:t>за выполнение заданий 3 и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Задания </a:t>
            </a:r>
          </a:p>
          <a:p>
            <a:pPr algn="ctr"/>
            <a:r>
              <a:rPr lang="ru-RU" b="1" dirty="0"/>
              <a:t>3 и 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9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4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Диалог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Монолог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1533739" cy="866896"/>
          </a:xfrm>
          <a:prstGeom prst="rect">
            <a:avLst/>
          </a:prstGeom>
        </p:spPr>
      </p:pic>
      <p:pic>
        <p:nvPicPr>
          <p:cNvPr id="40" name="Рисунок 39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332656"/>
            <a:ext cx="428685" cy="1981477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424936" cy="122413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Четыре задания для собеседования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179512" y="1916832"/>
          <a:ext cx="8712968" cy="39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№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Содержание</a:t>
                      </a:r>
                      <a:r>
                        <a:rPr lang="ru-RU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задания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Время на подготовку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Время на ответ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Прочитать вслух</a:t>
                      </a:r>
                      <a:r>
                        <a:rPr lang="ru-RU" sz="1600" baseline="0" dirty="0"/>
                        <a:t> текст</a:t>
                      </a:r>
                      <a:endParaRPr lang="ru-RU" sz="1600" dirty="0"/>
                    </a:p>
                  </a:txBody>
                  <a:tcPr marL="42397" marR="42397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минуты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минуты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Пересказать текст из задания</a:t>
                      </a:r>
                      <a:r>
                        <a:rPr lang="ru-RU" sz="1600" baseline="0" dirty="0"/>
                        <a:t> 1 и дополнить его высказыванием</a:t>
                      </a:r>
                      <a:endParaRPr lang="ru-RU" sz="1600" dirty="0"/>
                    </a:p>
                  </a:txBody>
                  <a:tcPr marL="42397" marR="42397"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минута</a:t>
                      </a:r>
                    </a:p>
                  </a:txBody>
                  <a:tcPr marL="42397" marR="42397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минуты</a:t>
                      </a:r>
                    </a:p>
                  </a:txBody>
                  <a:tcPr marL="42397" marR="42397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Выбрать 1 вариант</a:t>
                      </a:r>
                      <a:r>
                        <a:rPr lang="ru-RU" sz="1600" baseline="0" dirty="0"/>
                        <a:t> монолога:</a:t>
                      </a:r>
                    </a:p>
                    <a:p>
                      <a:r>
                        <a:rPr lang="ru-RU" sz="1600" baseline="0" dirty="0"/>
                        <a:t>описать фотографию;</a:t>
                      </a:r>
                    </a:p>
                    <a:p>
                      <a:r>
                        <a:rPr lang="ru-RU" sz="1600" dirty="0"/>
                        <a:t>подготовить повествование на основе жизненного опыта;</a:t>
                      </a:r>
                    </a:p>
                    <a:p>
                      <a:r>
                        <a:rPr lang="ru-RU" sz="1600" dirty="0"/>
                        <a:t>подготовить рассуждение по проблеме</a:t>
                      </a:r>
                    </a:p>
                  </a:txBody>
                  <a:tcPr marL="42397" marR="42397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минута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минуты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Поучаствовать в диалоге по теме предыдущего задания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 минут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1560" y="609329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Общее время ответа ученика – 15 минут</a:t>
            </a:r>
          </a:p>
        </p:txBody>
      </p:sp>
      <p:pic>
        <p:nvPicPr>
          <p:cNvPr id="13" name="Рисунок 12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533739" cy="866896"/>
          </a:xfrm>
          <a:prstGeom prst="rect">
            <a:avLst/>
          </a:prstGeom>
        </p:spPr>
      </p:pic>
      <p:pic>
        <p:nvPicPr>
          <p:cNvPr id="14" name="Рисунок 13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9301" y="0"/>
            <a:ext cx="414699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52536" y="764704"/>
            <a:ext cx="9396536" cy="8640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</a:t>
            </a:r>
            <a:r>
              <a:rPr lang="ru-RU" sz="4000" dirty="0"/>
              <a:t>Сколько баллов нужно набрать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2808312" cy="194421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844824"/>
            <a:ext cx="2808312" cy="194421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баллов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87624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7624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2120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52120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1533739" cy="866896"/>
          </a:xfrm>
          <a:prstGeom prst="rect">
            <a:avLst/>
          </a:prstGeom>
        </p:spPr>
      </p:pic>
      <p:pic>
        <p:nvPicPr>
          <p:cNvPr id="26" name="Рисунок 25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76672"/>
            <a:ext cx="428685" cy="19814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648072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Задание 1. Чтение текста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4824536" cy="5040560"/>
          </a:xfrm>
        </p:spPr>
        <p:txBody>
          <a:bodyPr/>
          <a:lstStyle/>
          <a:p>
            <a:pPr algn="l"/>
            <a:r>
              <a:rPr lang="ru-RU" dirty="0"/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pPr algn="l"/>
            <a:r>
              <a:rPr lang="ru-RU" dirty="0"/>
              <a:t>Выразительно прочитайте текст о Юрии Алексеевиче Гагарине вслух.</a:t>
            </a:r>
          </a:p>
        </p:txBody>
      </p:sp>
      <p:pic>
        <p:nvPicPr>
          <p:cNvPr id="4" name="Рисунок 3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533739" cy="866896"/>
          </a:xfrm>
          <a:prstGeom prst="rect">
            <a:avLst/>
          </a:prstGeom>
        </p:spPr>
      </p:pic>
      <p:pic>
        <p:nvPicPr>
          <p:cNvPr id="5" name="Рисунок 4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04664"/>
            <a:ext cx="428685" cy="1981477"/>
          </a:xfrm>
          <a:prstGeom prst="rect">
            <a:avLst/>
          </a:prstGeom>
        </p:spPr>
      </p:pic>
      <p:pic>
        <p:nvPicPr>
          <p:cNvPr id="6" name="Рисунок 5" descr="гагари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2880320" cy="2736304"/>
          </a:xfrm>
          <a:prstGeom prst="rect">
            <a:avLst/>
          </a:prstGeom>
        </p:spPr>
      </p:pic>
      <p:pic>
        <p:nvPicPr>
          <p:cNvPr id="7" name="Рисунок 6" descr="гагарин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980728"/>
            <a:ext cx="3067478" cy="30960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760640"/>
          </a:xfrm>
        </p:spPr>
        <p:txBody>
          <a:bodyPr>
            <a:noAutofit/>
          </a:bodyPr>
          <a:lstStyle/>
          <a:p>
            <a:pPr marL="360000" lvl="1" indent="228600">
              <a:buNone/>
            </a:pPr>
            <a:r>
              <a:rPr lang="ru-RU" sz="1600" dirty="0"/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marL="360000" lvl="1" indent="228600">
              <a:buNone/>
            </a:pPr>
            <a:r>
              <a:rPr lang="ru-RU" sz="1600" dirty="0"/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marL="360000" lvl="1" indent="228600">
              <a:buNone/>
            </a:pPr>
            <a:r>
              <a:rPr lang="ru-RU" sz="1600" dirty="0"/>
              <a:t>12 апреля 1961 года в 9 часов 7 минут по московскому времени с космодрома </a:t>
            </a:r>
            <a:r>
              <a:rPr lang="ru-RU" sz="1600" dirty="0" err="1"/>
              <a:t>Байконỳр </a:t>
            </a:r>
            <a:r>
              <a:rPr lang="ru-RU" sz="1600" dirty="0"/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</a:t>
            </a:r>
          </a:p>
          <a:p>
            <a:pPr marL="360000" lvl="1" indent="228600">
              <a:buNone/>
            </a:pPr>
            <a:r>
              <a:rPr lang="ru-RU" sz="1600" dirty="0"/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  <a:p>
            <a:pPr marL="0" lvl="1" algn="r">
              <a:buNone/>
            </a:pPr>
            <a:r>
              <a:rPr lang="ru-RU" sz="1600" dirty="0"/>
              <a:t>(177 слов</a:t>
            </a:r>
            <a:r>
              <a:rPr lang="ru-RU" sz="1500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Текст для задания 1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764704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1</a:t>
            </a:r>
          </a:p>
        </p:txBody>
      </p:sp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12168" cy="85470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700806"/>
          <a:ext cx="8280920" cy="375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чтения вслух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Интонация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578">
                <a:tc>
                  <a:txBody>
                    <a:bodyPr/>
                    <a:lstStyle/>
                    <a:p>
                      <a:r>
                        <a:rPr lang="ru-RU" dirty="0"/>
                        <a:t>Интонация соответствует</a:t>
                      </a:r>
                      <a:r>
                        <a:rPr lang="ru-RU" baseline="0" dirty="0"/>
                        <a:t> пунктуационному оформлению текста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r>
                        <a:rPr lang="ru-RU" dirty="0"/>
                        <a:t>Интонация не соответствует </a:t>
                      </a:r>
                      <a:r>
                        <a:rPr lang="ru-RU" baseline="0" dirty="0"/>
                        <a:t>пунктуационному оформлению текста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Темп чтения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r>
                        <a:rPr lang="ru-RU" dirty="0"/>
                        <a:t>Темп чтения соответствует коммуникативной задаче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Темп чтения не соответствует коммуникативной задаче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661248"/>
            <a:ext cx="8208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 – максимум за задание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08520" y="1481328"/>
            <a:ext cx="8795320" cy="4525963"/>
          </a:xfrm>
        </p:spPr>
        <p:txBody>
          <a:bodyPr>
            <a:normAutofit fontScale="92500"/>
          </a:bodyPr>
          <a:lstStyle/>
          <a:p>
            <a:pPr marL="360000" indent="256032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Перескажите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прочитанный Вами текст, включив в пересказ слова С.П. Королёва, выдающегося конструктора и учёного, о Ю.А. Гагарине:</a:t>
            </a:r>
          </a:p>
          <a:p>
            <a:pPr marL="360000" indent="256032"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360000"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Подумайте, где лучше использовать слова С.П. Королёва в пересказе. Вы можете использовать любые способы цитирования.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796950"/>
          </a:xfrm>
        </p:spPr>
        <p:txBody>
          <a:bodyPr/>
          <a:lstStyle/>
          <a:p>
            <a:r>
              <a:rPr lang="ru-RU" dirty="0"/>
              <a:t>Задание 2. Пересказ текста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440160" cy="814004"/>
          </a:xfrm>
          <a:prstGeom prst="rect">
            <a:avLst/>
          </a:prstGeom>
        </p:spPr>
      </p:pic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517232"/>
            <a:ext cx="1080120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566124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минута </a:t>
            </a: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подготовку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2</a:t>
            </a:r>
          </a:p>
        </p:txBody>
      </p:sp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12168" cy="85470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00808"/>
          <a:ext cx="8280920" cy="412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пересказа текста</a:t>
                      </a:r>
                      <a:r>
                        <a:rPr lang="ru-RU" baseline="0" dirty="0"/>
                        <a:t> с включением приведенного высказывания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</a:t>
                      </a:r>
                      <a:r>
                        <a:rPr kumimoji="0" lang="ru-RU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микротем</a:t>
                      </a: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текста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r>
                        <a:rPr lang="ru-RU" dirty="0"/>
                        <a:t>Все основные </a:t>
                      </a:r>
                      <a:r>
                        <a:rPr lang="ru-RU" dirty="0" err="1"/>
                        <a:t>микротемы</a:t>
                      </a:r>
                      <a:r>
                        <a:rPr lang="ru-RU" dirty="0"/>
                        <a:t> текста сохранены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r>
                        <a:rPr lang="ru-RU" dirty="0"/>
                        <a:t>Упущена или добавлена одна или более </a:t>
                      </a:r>
                      <a:r>
                        <a:rPr lang="ru-RU" dirty="0" err="1"/>
                        <a:t>микротем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фактологической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точности при пересказе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559">
                <a:tc>
                  <a:txBody>
                    <a:bodyPr/>
                    <a:lstStyle/>
                    <a:p>
                      <a:r>
                        <a:rPr lang="ru-RU" dirty="0"/>
                        <a:t>Фактических ошибок,</a:t>
                      </a:r>
                      <a:r>
                        <a:rPr lang="ru-RU" baseline="0" dirty="0"/>
                        <a:t> связанных с пониманием текста,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фактические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340</TotalTime>
  <Words>1655</Words>
  <Application>Microsoft Office PowerPoint</Application>
  <PresentationFormat>Экран (4:3)</PresentationFormat>
  <Paragraphs>314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Устное собеседование  по русскому языку</vt:lpstr>
      <vt:lpstr>Даты проведения устного собеседования </vt:lpstr>
      <vt:lpstr>Четыре задания для собеседования</vt:lpstr>
      <vt:lpstr>   Сколько баллов нужно набрать</vt:lpstr>
      <vt:lpstr>Задание 1. Чтение текста</vt:lpstr>
      <vt:lpstr>Текст для задания 1</vt:lpstr>
      <vt:lpstr>Оценка за выполнение задания 1</vt:lpstr>
      <vt:lpstr>Задание 2. Пересказ текста</vt:lpstr>
      <vt:lpstr>Оценка за выполнение задания 2</vt:lpstr>
      <vt:lpstr>Оценка за выполнение задания 2</vt:lpstr>
      <vt:lpstr>Дополнительная оценка выполнения заданий 1 и 2</vt:lpstr>
      <vt:lpstr>Дополнительная оценка выполнения заданий 1 и 2</vt:lpstr>
      <vt:lpstr>Общий балл  за выполнение заданий 1 и 2</vt:lpstr>
      <vt:lpstr>Задание 3. Монологическое высказывание</vt:lpstr>
      <vt:lpstr>Карточка поможет рассказать о празднике</vt:lpstr>
      <vt:lpstr>Карточка поможет  рассказать о походе (экскурсии)</vt:lpstr>
      <vt:lpstr>Карточка поможет высказаться о моде</vt:lpstr>
      <vt:lpstr>Оценка за выполнение задания 3</vt:lpstr>
      <vt:lpstr>Оценка за выполнение задания 3</vt:lpstr>
      <vt:lpstr>Задание 4. Диалог</vt:lpstr>
      <vt:lpstr>Диалог «Праздник»:  вопросы экзаменатора</vt:lpstr>
      <vt:lpstr>Диалог «Поход (экскурсия)»:  вопросы экзаменатора</vt:lpstr>
      <vt:lpstr>Диалог «Мода»: вопросы экзаменатора</vt:lpstr>
      <vt:lpstr>Оценка за выполнение задания 4</vt:lpstr>
      <vt:lpstr>Дополнительная оценка выполнения заданий 3 и 4</vt:lpstr>
      <vt:lpstr>Дополнительная оценка выполнения заданий 3 и 4</vt:lpstr>
      <vt:lpstr>Общий балл  за выполнение заданий 3 и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romanova</cp:lastModifiedBy>
  <cp:revision>49</cp:revision>
  <dcterms:created xsi:type="dcterms:W3CDTF">2018-09-20T09:10:37Z</dcterms:created>
  <dcterms:modified xsi:type="dcterms:W3CDTF">2018-10-08T15:54:18Z</dcterms:modified>
</cp:coreProperties>
</file>